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3"/>
  </p:notesMasterIdLst>
  <p:handoutMasterIdLst>
    <p:handoutMasterId r:id="rId24"/>
  </p:handoutMasterIdLst>
  <p:sldIdLst>
    <p:sldId id="292" r:id="rId2"/>
    <p:sldId id="329" r:id="rId3"/>
    <p:sldId id="330" r:id="rId4"/>
    <p:sldId id="331" r:id="rId5"/>
    <p:sldId id="332" r:id="rId6"/>
    <p:sldId id="333" r:id="rId7"/>
    <p:sldId id="334" r:id="rId8"/>
    <p:sldId id="336" r:id="rId9"/>
    <p:sldId id="335" r:id="rId10"/>
    <p:sldId id="337" r:id="rId11"/>
    <p:sldId id="338" r:id="rId12"/>
    <p:sldId id="339" r:id="rId13"/>
    <p:sldId id="340" r:id="rId14"/>
    <p:sldId id="341" r:id="rId15"/>
    <p:sldId id="346" r:id="rId16"/>
    <p:sldId id="347" r:id="rId17"/>
    <p:sldId id="349" r:id="rId18"/>
    <p:sldId id="342" r:id="rId19"/>
    <p:sldId id="343" r:id="rId20"/>
    <p:sldId id="344" r:id="rId21"/>
    <p:sldId id="34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85"/>
    <a:srgbClr val="CC0000"/>
    <a:srgbClr val="008000"/>
    <a:srgbClr val="FFFF00"/>
    <a:srgbClr val="FFFFFF"/>
    <a:srgbClr val="0B5145"/>
    <a:srgbClr val="FFFF9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1" d="100"/>
          <a:sy n="71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2D331F-C4C6-405F-A41C-848A1887397A}" type="datetimeFigureOut">
              <a:rPr lang="en-US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923F1-6239-4984-9365-4AB69C1F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7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A7114C-DFF2-479B-AF65-5380300ADE68}" type="datetimeFigureOut">
              <a:rPr lang="en-US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E9EBF7-6187-4D5B-8466-10B9D580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63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518202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ACF2-087F-49A2-9EFA-68CE35EA7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89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EFB1-041A-4BFE-8FB5-B59C9410D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81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C082-E7F3-4366-B34D-E147BF909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4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243D-A590-423E-8F52-0F0364569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834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E930-98A8-4C8B-AD0E-480EE464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25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89911" cy="4556720"/>
          </a:xfrm>
        </p:spPr>
        <p:txBody>
          <a:bodyPr/>
          <a:lstStyle>
            <a:lvl1pPr marL="0" indent="0" algn="r" rtl="1">
              <a:buFontTx/>
              <a:buNone/>
              <a:defRPr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r" rtl="1">
              <a:buFontTx/>
              <a:buNone/>
              <a:defRPr>
                <a:solidFill>
                  <a:schemeClr val="tx2"/>
                </a:solidFill>
                <a:cs typeface="B Nazanin" pitchFamily="2" charset="-78"/>
              </a:defRPr>
            </a:lvl2pPr>
            <a:lvl3pPr marL="914400" indent="0" algn="r" rtl="1">
              <a:buFontTx/>
              <a:buNone/>
              <a:defRPr>
                <a:solidFill>
                  <a:schemeClr val="tx2"/>
                </a:solidFill>
                <a:cs typeface="B Nazanin" pitchFamily="2" charset="-78"/>
              </a:defRPr>
            </a:lvl3pPr>
            <a:lvl4pPr marL="1371600" indent="0" algn="r" rtl="1">
              <a:buFontTx/>
              <a:buNone/>
              <a:defRPr>
                <a:solidFill>
                  <a:schemeClr val="tx2"/>
                </a:solidFill>
                <a:cs typeface="B Nazanin" pitchFamily="2" charset="-78"/>
              </a:defRPr>
            </a:lvl4pPr>
            <a:lvl5pPr marL="1828800" indent="0" algn="r" rtl="1">
              <a:buFontTx/>
              <a:buNone/>
              <a:defRPr>
                <a:solidFill>
                  <a:schemeClr val="tx2"/>
                </a:solidFill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5063" y="6513513"/>
            <a:ext cx="104775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7280-0202-4C32-A777-EE744B969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491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2911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48D3-F31A-4BF7-A1F9-8A533D75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347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0D27-E9BE-4E74-900D-14C37AF6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34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AA23-F9B1-46C6-ACD8-D935141D1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98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2384-4195-4FC2-BDAB-88585744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89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5900-2214-4EA4-A536-47B95FFAB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79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1A1E-9EF0-46D7-9860-9C1CA5294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09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038" y="6440488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1392/12/10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4E9E36-693D-4577-926E-0D36D4A1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51" r:id="rId4"/>
    <p:sldLayoutId id="2147485352" r:id="rId5"/>
    <p:sldLayoutId id="2147485353" r:id="rId6"/>
    <p:sldLayoutId id="2147485354" r:id="rId7"/>
    <p:sldLayoutId id="2147485360" r:id="rId8"/>
    <p:sldLayoutId id="2147485361" r:id="rId9"/>
    <p:sldLayoutId id="2147485362" r:id="rId10"/>
    <p:sldLayoutId id="2147485355" r:id="rId11"/>
    <p:sldLayoutId id="2147485363" r:id="rId12"/>
    <p:sldLayoutId id="2147485356" r:id="rId13"/>
    <p:sldLayoutId id="2147485364" r:id="rId14"/>
  </p:sldLayoutIdLst>
  <p:transition spd="med">
    <p:fade/>
  </p:transition>
  <p:hf hdr="0" ftr="0" dt="0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B Titr" pitchFamily="2" charset="-78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  <a:cs typeface="B Titr" pitchFamily="2" charset="-78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  <a:cs typeface="B Titr" pitchFamily="2" charset="-78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  <a:cs typeface="B Titr" pitchFamily="2" charset="-78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  <a:cs typeface="B Titr" pitchFamily="2" charset="-7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9pPr>
    </p:titleStyle>
    <p:bodyStyle>
      <a:lvl1pPr marL="342900" indent="-342900" algn="r" rtl="1" eaLnBrk="0" fontAlgn="base" hangingPunct="0">
        <a:spcBef>
          <a:spcPts val="1800"/>
        </a:spcBef>
        <a:spcAft>
          <a:spcPct val="0"/>
        </a:spcAft>
        <a:defRPr sz="2400" kern="1200">
          <a:solidFill>
            <a:schemeClr val="tx2"/>
          </a:solidFill>
          <a:latin typeface="+mn-lt"/>
          <a:ea typeface="+mn-ea"/>
          <a:cs typeface="B Nazanin" pitchFamily="2" charset="-78"/>
        </a:defRPr>
      </a:lvl1pPr>
      <a:lvl2pPr marL="457200" algn="r" rtl="1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2"/>
          </a:solidFill>
          <a:latin typeface="+mn-lt"/>
          <a:ea typeface="+mn-ea"/>
          <a:cs typeface="B Nazanin" pitchFamily="2" charset="-78"/>
        </a:defRPr>
      </a:lvl2pPr>
      <a:lvl3pPr marL="914400" algn="r" rtl="1" eaLnBrk="0" fontAlgn="base" hangingPunct="0">
        <a:spcBef>
          <a:spcPts val="800"/>
        </a:spcBef>
        <a:spcAft>
          <a:spcPct val="0"/>
        </a:spcAft>
        <a:defRPr kern="1200">
          <a:solidFill>
            <a:schemeClr val="tx2"/>
          </a:solidFill>
          <a:latin typeface="+mn-lt"/>
          <a:ea typeface="+mn-ea"/>
          <a:cs typeface="B Nazanin" pitchFamily="2" charset="-78"/>
        </a:defRPr>
      </a:lvl3pPr>
      <a:lvl4pPr marL="1371600" algn="r" rtl="1" eaLnBrk="0" fontAlgn="base" hangingPunct="0">
        <a:spcBef>
          <a:spcPts val="60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B Nazanin" pitchFamily="2" charset="-78"/>
        </a:defRPr>
      </a:lvl4pPr>
      <a:lvl5pPr marL="1828800" algn="r" rtl="1" eaLnBrk="0" fontAlgn="base" hangingPunct="0">
        <a:spcBef>
          <a:spcPts val="60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0" y="2277170"/>
            <a:ext cx="7920038" cy="3168054"/>
          </a:xfrm>
          <a:prstGeom prst="roundRect">
            <a:avLst/>
          </a:prstGeom>
          <a:solidFill>
            <a:srgbClr val="F20E8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fa-IR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Yekan" pitchFamily="2" charset="-78"/>
              </a:rPr>
              <a:t> روانشناسی کودک و نوجوان </a:t>
            </a:r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Yekan" pitchFamily="2" charset="-78"/>
              </a:rPr>
              <a:t>(</a:t>
            </a:r>
            <a:r>
              <a:rPr lang="fa-I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Yekan" pitchFamily="2" charset="-78"/>
              </a:rPr>
              <a:t>2 واحد </a:t>
            </a:r>
            <a:r>
              <a:rPr lang="fa-IR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Yekan" pitchFamily="2" charset="-78"/>
              </a:rPr>
              <a:t>تئوری</a:t>
            </a:r>
            <a:r>
              <a:rPr lang="fa-I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Yekan" pitchFamily="2" charset="-78"/>
              </a:rPr>
              <a:t>)</a:t>
            </a:r>
          </a:p>
          <a:p>
            <a:pPr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fa-I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Nazanin" pitchFamily="2" charset="-78"/>
              </a:rPr>
              <a:t>مدرس : محسن </a:t>
            </a:r>
            <a:r>
              <a:rPr lang="fa-IR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Nazanin" pitchFamily="2" charset="-78"/>
              </a:rPr>
              <a:t>پورمنتی</a:t>
            </a:r>
            <a:r>
              <a:rPr lang="fa-I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Nazanin" pitchFamily="2" charset="-78"/>
              </a:rPr>
              <a:t> ( کارشناس ارشد روانشناسی ورزشی دانشگاه تهران)</a:t>
            </a:r>
          </a:p>
          <a:p>
            <a:pPr algn="ctr">
              <a:lnSpc>
                <a:spcPct val="130000"/>
              </a:lnSpc>
              <a:buFont typeface="Wingdings 2" pitchFamily="18" charset="2"/>
              <a:buNone/>
              <a:defRPr/>
            </a:pPr>
            <a:endParaRPr lang="fa-IR" sz="2000" b="1" dirty="0">
              <a:solidFill>
                <a:schemeClr val="accent6">
                  <a:lumMod val="20000"/>
                  <a:lumOff val="80000"/>
                </a:schemeClr>
              </a:solidFill>
              <a:latin typeface="IranNastaliq" pitchFamily="18" charset="0"/>
              <a:cs typeface="B Nazanin" pitchFamily="2" charset="-78"/>
            </a:endParaRPr>
          </a:p>
          <a:p>
            <a:pPr algn="ctr">
              <a:lnSpc>
                <a:spcPct val="130000"/>
              </a:lnSpc>
              <a:buFont typeface="Wingdings 2" pitchFamily="18" charset="2"/>
              <a:buNone/>
              <a:defRPr/>
            </a:pPr>
            <a:r>
              <a:rPr lang="fa-I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ranNastaliq" pitchFamily="18" charset="0"/>
                <a:cs typeface="B Nazanin" pitchFamily="2" charset="-78"/>
              </a:rPr>
              <a:t>پاییز 1394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21011366">
            <a:off x="-346149" y="429644"/>
            <a:ext cx="4853267" cy="1200329"/>
          </a:xfr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F_Titr" pitchFamily="2" charset="2"/>
                <a:cs typeface="B Homa" pitchFamily="2" charset="-78"/>
              </a:rPr>
              <a:t>به نام خدا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F_Titr" pitchFamily="2" charset="2"/>
              <a:cs typeface="B Homa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نقاشی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556720"/>
          </a:xfrm>
        </p:spPr>
        <p:txBody>
          <a:bodyPr/>
          <a:lstStyle/>
          <a:p>
            <a:r>
              <a:rPr lang="fa-IR" dirty="0" smtClean="0">
                <a:solidFill>
                  <a:srgbClr val="002060"/>
                </a:solidFill>
              </a:rPr>
              <a:t>از نقاشی خود کامل لذت و نشاط می برند و هیچ گونه انتقادی نسبت به </a:t>
            </a:r>
            <a:r>
              <a:rPr lang="fa-IR" dirty="0" smtClean="0">
                <a:solidFill>
                  <a:srgbClr val="002060"/>
                </a:solidFill>
              </a:rPr>
              <a:t>آن هم </a:t>
            </a:r>
            <a:r>
              <a:rPr lang="fa-IR" dirty="0" smtClean="0">
                <a:solidFill>
                  <a:srgbClr val="002060"/>
                </a:solidFill>
              </a:rPr>
              <a:t>ندارند.</a:t>
            </a:r>
          </a:p>
          <a:p>
            <a:pPr algn="ctr"/>
            <a:r>
              <a:rPr lang="fa-IR" b="1" dirty="0" smtClean="0">
                <a:solidFill>
                  <a:srgbClr val="008000"/>
                </a:solidFill>
              </a:rPr>
              <a:t>هر چیزی که نظرشان را بیشتر جلب کند بزرگتر می کشند.</a:t>
            </a:r>
          </a:p>
          <a:p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معمولا سر را بزرگتر از تنه و دست و پا رسم می کنند.</a:t>
            </a:r>
          </a:p>
          <a:p>
            <a:pPr algn="ctr"/>
            <a:r>
              <a:rPr lang="fa-IR" b="1" dirty="0" smtClean="0">
                <a:solidFill>
                  <a:srgbClr val="00B0F0"/>
                </a:solidFill>
              </a:rPr>
              <a:t>رسم نقاشی هم میزان تسلط کودک به عضلات را نشان می دهد و هم کیفیت مشاهدات آنها را.</a:t>
            </a:r>
          </a:p>
          <a:p>
            <a:pPr algn="ctr"/>
            <a:r>
              <a:rPr lang="fa-IR" dirty="0" smtClean="0"/>
              <a:t>کشتی، خانه، هواپیما  رود و ... موضوعات جالب توجه آنها برای نقاشی است.</a:t>
            </a:r>
          </a:p>
          <a:p>
            <a:pPr algn="ctr"/>
            <a:r>
              <a:rPr lang="fa-IR" b="1" dirty="0" smtClean="0">
                <a:solidFill>
                  <a:srgbClr val="F20E85"/>
                </a:solidFill>
              </a:rPr>
              <a:t>وقتی احساس می کند چیزی را به وجود می آورد احساس امید دارد و علاقه </a:t>
            </a:r>
            <a:r>
              <a:rPr lang="fa-IR" b="1" dirty="0" smtClean="0">
                <a:solidFill>
                  <a:srgbClr val="F20E85"/>
                </a:solidFill>
              </a:rPr>
              <a:t>اش </a:t>
            </a:r>
            <a:r>
              <a:rPr lang="fa-IR" b="1" dirty="0" smtClean="0">
                <a:solidFill>
                  <a:srgbClr val="F20E85"/>
                </a:solidFill>
              </a:rPr>
              <a:t>افزایش می یابد.</a:t>
            </a:r>
            <a:endParaRPr lang="en-US" b="1" dirty="0">
              <a:solidFill>
                <a:srgbClr val="F20E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24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675928"/>
          </a:xfrm>
        </p:spPr>
        <p:txBody>
          <a:bodyPr/>
          <a:lstStyle/>
          <a:p>
            <a:r>
              <a:rPr lang="fa-IR" dirty="0" smtClean="0"/>
              <a:t>رشد گویایی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19" cy="455672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20E85"/>
                </a:solidFill>
              </a:rPr>
              <a:t>شامل تعداد واژه ها، طول جمله و درستی گفتار و طرز بیان است.</a:t>
            </a:r>
          </a:p>
          <a:p>
            <a:pPr algn="ctr"/>
            <a:r>
              <a:rPr lang="fa-IR" b="1" dirty="0" smtClean="0">
                <a:solidFill>
                  <a:srgbClr val="002060"/>
                </a:solidFill>
              </a:rPr>
              <a:t>به هوش و یادگیری وابسته است.</a:t>
            </a:r>
          </a:p>
          <a:p>
            <a:r>
              <a:rPr lang="fa-IR" dirty="0" smtClean="0"/>
              <a:t>طبق  تحقیقات </a:t>
            </a:r>
            <a:r>
              <a:rPr lang="fa-IR" dirty="0" smtClean="0"/>
              <a:t>ترومن </a:t>
            </a:r>
            <a:r>
              <a:rPr lang="fa-IR" dirty="0" smtClean="0"/>
              <a:t>و اسمیت </a:t>
            </a:r>
          </a:p>
          <a:p>
            <a:r>
              <a:rPr lang="fa-IR" sz="2000" b="1" dirty="0" smtClean="0">
                <a:solidFill>
                  <a:srgbClr val="002060"/>
                </a:solidFill>
              </a:rPr>
              <a:t>6 ساله ها 2560 واژه</a:t>
            </a:r>
            <a:r>
              <a:rPr lang="fa-IR" sz="2000" b="1" dirty="0" smtClean="0"/>
              <a:t>___</a:t>
            </a:r>
            <a:r>
              <a:rPr lang="fa-IR" sz="2000" b="1" dirty="0" smtClean="0">
                <a:solidFill>
                  <a:srgbClr val="F20E85"/>
                </a:solidFill>
              </a:rPr>
              <a:t>8 ساله ها 3600 واژه </a:t>
            </a:r>
            <a:r>
              <a:rPr lang="fa-IR" sz="2000" b="1" dirty="0" smtClean="0"/>
              <a:t>___</a:t>
            </a:r>
            <a:r>
              <a:rPr lang="fa-IR" sz="2000" b="1" dirty="0" smtClean="0">
                <a:solidFill>
                  <a:srgbClr val="008000"/>
                </a:solidFill>
              </a:rPr>
              <a:t>10 ساله ها 5400 واژه معلومات دارند.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ابتدا نام را یاد می گیرند.</a:t>
            </a:r>
          </a:p>
          <a:p>
            <a:pPr algn="ctr"/>
            <a:r>
              <a:rPr lang="fa-IR" dirty="0" smtClean="0">
                <a:solidFill>
                  <a:srgbClr val="CC0000"/>
                </a:solidFill>
              </a:rPr>
              <a:t>سپس رده : پیازچه جزء سبزیجات</a:t>
            </a:r>
          </a:p>
          <a:p>
            <a:pPr algn="l"/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</a:rPr>
              <a:t>سپس صفات و خصوصیات: بیشتر موجودات زنده به وسیله هوا زندگی می کنند.</a:t>
            </a:r>
          </a:p>
          <a:p>
            <a:pPr algn="ctr"/>
            <a:r>
              <a:rPr lang="fa-IR" dirty="0" smtClean="0">
                <a:solidFill>
                  <a:srgbClr val="002060"/>
                </a:solidFill>
              </a:rPr>
              <a:t>در نهایت ارتباط کلمات با هم را یاد می گیرند.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36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64840"/>
            <a:ext cx="7543800" cy="531912"/>
          </a:xfrm>
        </p:spPr>
        <p:txBody>
          <a:bodyPr/>
          <a:lstStyle/>
          <a:p>
            <a:r>
              <a:rPr lang="fa-IR" dirty="0" smtClean="0"/>
              <a:t>رشد عقلی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8584"/>
            <a:ext cx="7589911" cy="4556720"/>
          </a:xfrm>
        </p:spPr>
        <p:txBody>
          <a:bodyPr/>
          <a:lstStyle/>
          <a:p>
            <a:r>
              <a:rPr lang="fa-IR" dirty="0" smtClean="0"/>
              <a:t>در </a:t>
            </a:r>
            <a:r>
              <a:rPr lang="fa-IR" dirty="0" err="1" smtClean="0"/>
              <a:t>نوباوگی</a:t>
            </a:r>
            <a:r>
              <a:rPr lang="fa-IR" dirty="0" smtClean="0"/>
              <a:t> هر چند رشد جسمی کند می شود اما رشد عقلی به همان سرعت پیش می رود.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نیروی اندیشیدن </a:t>
            </a:r>
            <a:r>
              <a:rPr lang="fa-IR" dirty="0" smtClean="0">
                <a:solidFill>
                  <a:srgbClr val="002060"/>
                </a:solidFill>
              </a:rPr>
              <a:t>به وسیله آزمودن و پیدا کردن راه حل و مشکلات روزانه تقویت می شود.</a:t>
            </a:r>
          </a:p>
          <a:p>
            <a:pPr algn="ctr"/>
            <a:r>
              <a:rPr lang="fa-IR" b="1" dirty="0" smtClean="0">
                <a:solidFill>
                  <a:srgbClr val="F20E85"/>
                </a:solidFill>
              </a:rPr>
              <a:t>راهنمایی مربیان موجب رشد عقلی و منطقی می شود.</a:t>
            </a:r>
          </a:p>
          <a:p>
            <a:pPr algn="ctr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اندیشه و استدلال پیشرفت زیادی دارد.</a:t>
            </a:r>
          </a:p>
          <a:p>
            <a:r>
              <a:rPr lang="fa-IR" dirty="0" smtClean="0"/>
              <a:t>عواملی مانند : </a:t>
            </a:r>
            <a:r>
              <a:rPr lang="fa-IR" b="1" dirty="0" smtClean="0">
                <a:solidFill>
                  <a:schemeClr val="bg2">
                    <a:lumMod val="50000"/>
                  </a:schemeClr>
                </a:solidFill>
              </a:rPr>
              <a:t>محیط مناسب، مدرسه، تغذیه، هوش اطرافیان ، اتفاقات ناگوار و اختلالات هورمونی بر رشد عقلی موثر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48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بهره هوش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به طور کلی برای پی بردن به رشد عقلی از آزمون هوش استفاده می شود.</a:t>
            </a:r>
          </a:p>
          <a:p>
            <a:r>
              <a:rPr lang="fa-IR" dirty="0" smtClean="0"/>
              <a:t>زیرا هوش </a:t>
            </a:r>
            <a:r>
              <a:rPr lang="fa-IR" dirty="0"/>
              <a:t>تا حد زیادی با آموختن و پیشرفت امور درسی رابطه دارد.</a:t>
            </a:r>
            <a:endParaRPr lang="en-US" dirty="0"/>
          </a:p>
          <a:p>
            <a:r>
              <a:rPr lang="fa-IR" dirty="0" smtClean="0"/>
              <a:t>کودکی که در 6 سالگی مورد آزمایش بهره هوش قرار گیرد اگر </a:t>
            </a:r>
            <a:r>
              <a:rPr lang="fa-IR" dirty="0" err="1" smtClean="0"/>
              <a:t>محیطش</a:t>
            </a:r>
            <a:r>
              <a:rPr lang="fa-IR" dirty="0" smtClean="0"/>
              <a:t> تا 3 سال تغییر نکند بهره هوشش ثابت خواهد بود.</a:t>
            </a:r>
          </a:p>
          <a:p>
            <a:r>
              <a:rPr lang="fa-IR" b="1" dirty="0" smtClean="0">
                <a:solidFill>
                  <a:srgbClr val="F20E85"/>
                </a:solidFill>
              </a:rPr>
              <a:t>در این سن تقریبا بهره هوشی فقط در محدوده 5 نمره کم یا زیاد می شود.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فراهم نبودن امکانات یادگیری و محیط دشوار موجب کاهش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انگیزه و محیط پر خلاقیت و امن موجب افزایش بهره هوش می شود.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90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رشد مفاهیم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20E85"/>
                </a:solidFill>
              </a:rPr>
              <a:t>کودک بر اثر رشد به تدریج آنچه را مشاهده می کند را درک می کند.</a:t>
            </a:r>
          </a:p>
          <a:p>
            <a:r>
              <a:rPr lang="fa-IR" dirty="0" smtClean="0"/>
              <a:t>کودکان هرچند به لحاظ رشد عصبی با بزرگسالان برابرند اما به دلیل </a:t>
            </a:r>
            <a:r>
              <a:rPr lang="fa-IR" dirty="0" smtClean="0">
                <a:solidFill>
                  <a:srgbClr val="002060"/>
                </a:solidFill>
              </a:rPr>
              <a:t>یادگیری و تجربه</a:t>
            </a:r>
            <a:r>
              <a:rPr lang="fa-IR" dirty="0" smtClean="0"/>
              <a:t> کم اشیا و اوضاع را کمتر درک می کنند.</a:t>
            </a:r>
          </a:p>
          <a:p>
            <a:pPr algn="ctr"/>
            <a:r>
              <a:rPr lang="fa-IR" dirty="0" err="1" smtClean="0">
                <a:solidFill>
                  <a:srgbClr val="002060"/>
                </a:solidFill>
              </a:rPr>
              <a:t>قضاوتشان</a:t>
            </a:r>
            <a:r>
              <a:rPr lang="fa-IR" dirty="0" smtClean="0">
                <a:solidFill>
                  <a:srgbClr val="002060"/>
                </a:solidFill>
              </a:rPr>
              <a:t> از روی ظاهر است و از روی ظاهر ارزش می دهند.</a:t>
            </a:r>
          </a:p>
          <a:p>
            <a:r>
              <a:rPr lang="fa-IR" dirty="0" smtClean="0"/>
              <a:t>در آموزش ابتدایی </a:t>
            </a:r>
            <a:r>
              <a:rPr lang="fa-IR" dirty="0" err="1" smtClean="0"/>
              <a:t>مواردی</a:t>
            </a:r>
            <a:r>
              <a:rPr lang="fa-IR" dirty="0" smtClean="0"/>
              <a:t> موجب </a:t>
            </a:r>
            <a:r>
              <a:rPr lang="fa-IR" dirty="0" smtClean="0">
                <a:solidFill>
                  <a:srgbClr val="00B0F0"/>
                </a:solidFill>
              </a:rPr>
              <a:t>تنظیم فعالیت ذهنی دانش آموزان </a:t>
            </a:r>
            <a:r>
              <a:rPr lang="fa-IR" dirty="0" smtClean="0"/>
              <a:t>می شود عبارتند از : </a:t>
            </a:r>
            <a:r>
              <a:rPr lang="fa-IR" dirty="0" smtClean="0">
                <a:solidFill>
                  <a:srgbClr val="002060"/>
                </a:solidFill>
              </a:rPr>
              <a:t>عدد، مکان، زمان و علت.</a:t>
            </a:r>
          </a:p>
          <a:p>
            <a:r>
              <a:rPr lang="fa-IR" dirty="0" smtClean="0"/>
              <a:t>پس از آشنایی با این مفاهیم </a:t>
            </a:r>
            <a:r>
              <a:rPr lang="fa-IR" dirty="0" smtClean="0">
                <a:solidFill>
                  <a:srgbClr val="F20E85"/>
                </a:solidFill>
              </a:rPr>
              <a:t>با قانون و محیط</a:t>
            </a:r>
            <a:r>
              <a:rPr lang="fa-IR" dirty="0" smtClean="0"/>
              <a:t> آشنا می شوند.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8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عدد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805935" cy="4556720"/>
          </a:xfrm>
        </p:spPr>
        <p:txBody>
          <a:bodyPr/>
          <a:lstStyle/>
          <a:p>
            <a:r>
              <a:rPr lang="fa-IR" dirty="0" smtClean="0"/>
              <a:t>کودک وقتی شروع به </a:t>
            </a:r>
            <a:r>
              <a:rPr lang="fa-IR" dirty="0" err="1" smtClean="0"/>
              <a:t>سخنگویی</a:t>
            </a:r>
            <a:r>
              <a:rPr lang="fa-IR" dirty="0" smtClean="0"/>
              <a:t> می کند، اعداد را نیز به کار می برد، اما کمتر اتفاق می افتد معنای آن را در دریابد.</a:t>
            </a:r>
          </a:p>
          <a:p>
            <a:pPr algn="ctr"/>
            <a:r>
              <a:rPr lang="fa-IR" b="1" dirty="0" smtClean="0">
                <a:solidFill>
                  <a:srgbClr val="002060"/>
                </a:solidFill>
              </a:rPr>
              <a:t>در 2 و 3 </a:t>
            </a:r>
            <a:r>
              <a:rPr lang="fa-IR" b="1" dirty="0" err="1" smtClean="0">
                <a:solidFill>
                  <a:srgbClr val="002060"/>
                </a:solidFill>
              </a:rPr>
              <a:t>ساگی</a:t>
            </a:r>
            <a:r>
              <a:rPr lang="fa-IR" b="1" dirty="0" smtClean="0">
                <a:solidFill>
                  <a:srgbClr val="002060"/>
                </a:solidFill>
              </a:rPr>
              <a:t> اعداد را طوطی </a:t>
            </a:r>
            <a:r>
              <a:rPr lang="fa-IR" b="1" dirty="0" err="1" smtClean="0">
                <a:solidFill>
                  <a:srgbClr val="002060"/>
                </a:solidFill>
              </a:rPr>
              <a:t>وار</a:t>
            </a:r>
            <a:r>
              <a:rPr lang="fa-IR" b="1" dirty="0" smtClean="0">
                <a:solidFill>
                  <a:srgbClr val="002060"/>
                </a:solidFill>
              </a:rPr>
              <a:t> می گوید اما معنی آن را </a:t>
            </a:r>
            <a:r>
              <a:rPr lang="fa-IR" b="1" dirty="0" err="1" smtClean="0">
                <a:solidFill>
                  <a:srgbClr val="002060"/>
                </a:solidFill>
              </a:rPr>
              <a:t>نمی</a:t>
            </a:r>
            <a:r>
              <a:rPr lang="fa-IR" b="1" dirty="0" smtClean="0">
                <a:solidFill>
                  <a:srgbClr val="002060"/>
                </a:solidFill>
              </a:rPr>
              <a:t> داند.</a:t>
            </a:r>
          </a:p>
          <a:p>
            <a:r>
              <a:rPr lang="fa-IR" dirty="0" smtClean="0"/>
              <a:t>کودک با هوش متوسط در </a:t>
            </a:r>
            <a:r>
              <a:rPr lang="fa-IR" b="1" dirty="0" smtClean="0">
                <a:solidFill>
                  <a:srgbClr val="FF0000"/>
                </a:solidFill>
              </a:rPr>
              <a:t>5 سالگی </a:t>
            </a:r>
            <a:r>
              <a:rPr lang="fa-IR" dirty="0" smtClean="0"/>
              <a:t>4 شی را </a:t>
            </a:r>
          </a:p>
          <a:p>
            <a:r>
              <a:rPr lang="fa-IR" dirty="0" smtClean="0"/>
              <a:t>و در </a:t>
            </a:r>
            <a:r>
              <a:rPr lang="fa-IR" b="1" dirty="0" smtClean="0">
                <a:solidFill>
                  <a:srgbClr val="FF0000"/>
                </a:solidFill>
              </a:rPr>
              <a:t>6 سالگی </a:t>
            </a:r>
            <a:r>
              <a:rPr lang="fa-IR" dirty="0" smtClean="0"/>
              <a:t>12 شی را در یک ردیف می تواند بشمارد.</a:t>
            </a:r>
          </a:p>
          <a:p>
            <a:r>
              <a:rPr lang="fa-IR" dirty="0" smtClean="0"/>
              <a:t>واژه </a:t>
            </a:r>
            <a:r>
              <a:rPr lang="fa-IR" dirty="0" smtClean="0">
                <a:solidFill>
                  <a:srgbClr val="002060"/>
                </a:solidFill>
              </a:rPr>
              <a:t>صد و هزار و میلیون </a:t>
            </a:r>
            <a:r>
              <a:rPr lang="fa-IR" dirty="0" smtClean="0"/>
              <a:t>را بکار می برد بی آنکه متوجه مفهوم واقعی اعداد باشند و فقط به </a:t>
            </a:r>
            <a:r>
              <a:rPr lang="fa-IR" dirty="0" smtClean="0">
                <a:solidFill>
                  <a:srgbClr val="FF0000"/>
                </a:solidFill>
              </a:rPr>
              <a:t>زیاد و خیلی زیاد </a:t>
            </a:r>
            <a:r>
              <a:rPr lang="fa-IR" dirty="0" smtClean="0"/>
              <a:t>برایمان توضیح می دهند.</a:t>
            </a:r>
          </a:p>
          <a:p>
            <a:r>
              <a:rPr lang="fa-IR" dirty="0" smtClean="0"/>
              <a:t>در دبستان شاگرد استعداد آشنایی و مقیاس را دارد پس </a:t>
            </a:r>
            <a:r>
              <a:rPr lang="fa-IR" dirty="0" smtClean="0">
                <a:solidFill>
                  <a:srgbClr val="002060"/>
                </a:solidFill>
              </a:rPr>
              <a:t>درس حساب</a:t>
            </a:r>
            <a:r>
              <a:rPr lang="fa-IR" dirty="0" smtClean="0"/>
              <a:t> مناسب این دوره است و بی توجهی معلم </a:t>
            </a:r>
            <a:r>
              <a:rPr lang="fa-IR" dirty="0" smtClean="0">
                <a:solidFill>
                  <a:srgbClr val="002060"/>
                </a:solidFill>
              </a:rPr>
              <a:t>موجب دلسردی و ناکامی</a:t>
            </a:r>
            <a:r>
              <a:rPr lang="fa-IR" dirty="0" smtClean="0"/>
              <a:t> خواهد بود.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367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مکان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589911" cy="5661248"/>
          </a:xfrm>
        </p:spPr>
        <p:txBody>
          <a:bodyPr/>
          <a:lstStyle/>
          <a:p>
            <a:r>
              <a:rPr lang="fa-IR" dirty="0" smtClean="0"/>
              <a:t>مفهوم مکان قبل از زمان در ذهن کودک حاصل می شود.</a:t>
            </a:r>
          </a:p>
          <a:p>
            <a:r>
              <a:rPr lang="fa-IR" dirty="0" smtClean="0"/>
              <a:t>فاصله، جهت و اندازه از ویژگی های مفهوم مکان می باشد.</a:t>
            </a:r>
          </a:p>
          <a:p>
            <a:pPr algn="just"/>
            <a:r>
              <a:rPr lang="fa-IR" dirty="0" smtClean="0"/>
              <a:t>درک فاصله برای کودکان دشوار است </a:t>
            </a:r>
            <a:r>
              <a:rPr lang="fa-IR" dirty="0" smtClean="0">
                <a:solidFill>
                  <a:srgbClr val="FF0000"/>
                </a:solidFill>
              </a:rPr>
              <a:t>(با مقایسه با اندازه وسایل بازی، دوچرخه و ... برایشان راحت تر می شود)</a:t>
            </a:r>
            <a:r>
              <a:rPr lang="fa-IR" dirty="0" smtClean="0"/>
              <a:t> اما درک فاصله خیابان یا عمق چاه برایشان بسیار سخت است.</a:t>
            </a:r>
          </a:p>
          <a:p>
            <a:r>
              <a:rPr lang="fa-IR" dirty="0" smtClean="0"/>
              <a:t>تا دوران بلوغ کودکان از ادراک فاصله </a:t>
            </a:r>
            <a:r>
              <a:rPr lang="fa-IR" dirty="0" err="1" smtClean="0"/>
              <a:t>ناتوانند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002060"/>
                </a:solidFill>
              </a:rPr>
              <a:t>حتی گاهی در دوران بلوغ نیز به اشتباه می افتند</a:t>
            </a:r>
            <a:r>
              <a:rPr lang="fa-IR" dirty="0" smtClean="0"/>
              <a:t> که با تمرینات خاصی می توان به آنها کمک کرد.</a:t>
            </a:r>
          </a:p>
          <a:p>
            <a:r>
              <a:rPr lang="fa-IR" dirty="0" smtClean="0"/>
              <a:t>جهات اصلی برایشان در دبستان ساده ولی جهات فرعی برایشان دشوار است.</a:t>
            </a:r>
          </a:p>
          <a:p>
            <a:r>
              <a:rPr lang="fa-IR" dirty="0" smtClean="0">
                <a:solidFill>
                  <a:schemeClr val="bg2">
                    <a:lumMod val="50000"/>
                  </a:schemeClr>
                </a:solidFill>
              </a:rPr>
              <a:t>پس از 6 سالگی اندازه ها(بزرگ کوچک و متوسط) برایشان ساده است.</a:t>
            </a:r>
          </a:p>
          <a:p>
            <a:r>
              <a:rPr lang="fa-IR" dirty="0" smtClean="0"/>
              <a:t>البته زمانی اندازه ها نزدیک به هم باشند، قدری دشوار می شود برایشان.</a:t>
            </a:r>
          </a:p>
          <a:p>
            <a:pPr algn="ctr"/>
            <a:r>
              <a:rPr lang="fa-I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درس جغرافیا : کمک به </a:t>
            </a:r>
            <a:r>
              <a:rPr lang="fa-I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ادارک</a:t>
            </a:r>
            <a:r>
              <a:rPr lang="fa-I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مفهوم مکان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566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548680"/>
            <a:ext cx="7543800" cy="576064"/>
          </a:xfrm>
        </p:spPr>
        <p:txBody>
          <a:bodyPr/>
          <a:lstStyle/>
          <a:p>
            <a:r>
              <a:rPr lang="fa-IR" dirty="0" smtClean="0"/>
              <a:t>زمان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76536"/>
            <a:ext cx="7589911" cy="5348808"/>
          </a:xfrm>
        </p:spPr>
        <p:txBody>
          <a:bodyPr/>
          <a:lstStyle/>
          <a:p>
            <a:r>
              <a:rPr lang="fa-IR" dirty="0" smtClean="0"/>
              <a:t>کودکان مفاهیم زمانی را دیرتر درک می کنند و طول زمان مفهوم چندانی برایشان ندارد.</a:t>
            </a:r>
          </a:p>
          <a:p>
            <a:r>
              <a:rPr lang="fa-IR" dirty="0" smtClean="0"/>
              <a:t>ساعت ها بازی را کمتر از یک ساعت درس می داند.</a:t>
            </a:r>
          </a:p>
          <a:p>
            <a:r>
              <a:rPr lang="fa-IR" dirty="0" smtClean="0"/>
              <a:t>کودکان 6 تا 9 ساله زمانی سن افراد را می فهمند که با سن خودشان تفاوت زیادی نداشته باشد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</a:rPr>
              <a:t>.(درک سن 30 ساله سخت ولی سن 11 ساله آسان )</a:t>
            </a:r>
          </a:p>
          <a:p>
            <a:r>
              <a:rPr lang="fa-IR" dirty="0" smtClean="0"/>
              <a:t>ابتدا زمان حال، بعد گذشته، بعد آینده را درک می کنند.</a:t>
            </a:r>
          </a:p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تصور فردا برایشان از دیروز سخت تر است.(حافظه قوی کودکان)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</a:rPr>
              <a:t>چهارم دبستان تا حدود زیادی با مفهوم زمان آشنا هستند.</a:t>
            </a:r>
          </a:p>
          <a:p>
            <a:r>
              <a:rPr lang="fa-IR" dirty="0" smtClean="0"/>
              <a:t>باید مفهوم اعداد را یاد داد که زودتر زمان را بفهمد : 7 برای هفته،30 برای ماه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1189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درک زیبایی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a-IR" dirty="0" smtClean="0"/>
              <a:t>پیوند های خوشایند و نا خوشایند  باعث زشت و زیبا دیدن آنها می شود.</a:t>
            </a:r>
          </a:p>
          <a:p>
            <a:r>
              <a:rPr lang="fa-IR" dirty="0" smtClean="0"/>
              <a:t>به تصاویر </a:t>
            </a:r>
            <a:r>
              <a:rPr lang="fa-IR" dirty="0" smtClean="0">
                <a:solidFill>
                  <a:srgbClr val="002060"/>
                </a:solidFill>
              </a:rPr>
              <a:t>رنگی </a:t>
            </a:r>
            <a:r>
              <a:rPr lang="fa-IR" dirty="0" err="1" smtClean="0">
                <a:solidFill>
                  <a:srgbClr val="002060"/>
                </a:solidFill>
              </a:rPr>
              <a:t>علاقمندند</a:t>
            </a:r>
            <a:r>
              <a:rPr lang="fa-IR" dirty="0" smtClean="0">
                <a:solidFill>
                  <a:srgbClr val="002060"/>
                </a:solidFill>
              </a:rPr>
              <a:t> تا سیاه و سفید.</a:t>
            </a:r>
          </a:p>
          <a:p>
            <a:pPr algn="ctr"/>
            <a:r>
              <a:rPr lang="fa-IR" b="1" dirty="0" err="1" smtClean="0">
                <a:solidFill>
                  <a:srgbClr val="F20E85"/>
                </a:solidFill>
              </a:rPr>
              <a:t>غربیه</a:t>
            </a:r>
            <a:r>
              <a:rPr lang="fa-IR" b="1" dirty="0" smtClean="0">
                <a:solidFill>
                  <a:srgbClr val="F20E85"/>
                </a:solidFill>
              </a:rPr>
              <a:t> ها معمولا زشت و آشنایان را زیبا می بینند.</a:t>
            </a:r>
          </a:p>
          <a:p>
            <a:r>
              <a:rPr lang="fa-IR" dirty="0" smtClean="0"/>
              <a:t>امنیت و محبت را دوست دارند و زیبایی را به ارتباط با آن نسبت می دهند.</a:t>
            </a:r>
          </a:p>
          <a:p>
            <a:r>
              <a:rPr lang="fa-IR" dirty="0" smtClean="0"/>
              <a:t>مناظر طبیعی مانند : گل درخت و کوه و رودخانه را زیبا می بینند.</a:t>
            </a:r>
          </a:p>
          <a:p>
            <a:r>
              <a:rPr lang="fa-IR" dirty="0" smtClean="0"/>
              <a:t>دختران معمولا در درک زیبایی با پسران متفاوتند.</a:t>
            </a:r>
          </a:p>
          <a:p>
            <a:pPr algn="ctr"/>
            <a:r>
              <a:rPr lang="fa-IR" dirty="0" err="1" smtClean="0"/>
              <a:t>تفگ</a:t>
            </a:r>
            <a:r>
              <a:rPr lang="fa-IR" dirty="0" smtClean="0"/>
              <a:t> توپ </a:t>
            </a:r>
            <a:r>
              <a:rPr lang="fa-IR" dirty="0" err="1" smtClean="0"/>
              <a:t>شمشیر______گل</a:t>
            </a:r>
            <a:r>
              <a:rPr lang="fa-IR" dirty="0" smtClean="0"/>
              <a:t> و عروسک مناظر و کیف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16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رشد اجتماعی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6 تا 11 سالگی در روابط کودکان با یکدیگر و پدر و مادر و بزرگسالان تفاوت های محسوسی دیده می شود.</a:t>
            </a:r>
          </a:p>
          <a:p>
            <a:r>
              <a:rPr lang="fa-IR" dirty="0" smtClean="0"/>
              <a:t>به همین علت به دوره اصلاح و تصحیح رفتار کودک اجتماعی کودکان نامیده می شود.</a:t>
            </a:r>
          </a:p>
          <a:p>
            <a:r>
              <a:rPr lang="fa-IR" dirty="0" smtClean="0"/>
              <a:t>همکاری، نظم ، مودب بودن، مشارکت، احترام به قوانین و ... را در مدرسه می </a:t>
            </a:r>
            <a:r>
              <a:rPr lang="fa-IR" dirty="0" err="1" smtClean="0"/>
              <a:t>آموزند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مسئولیت پذیری  : نیمکت خود را تمیز نگه داشتن، آشغال </a:t>
            </a:r>
            <a:r>
              <a:rPr lang="fa-IR" dirty="0" err="1" smtClean="0"/>
              <a:t>نریختن</a:t>
            </a:r>
            <a:r>
              <a:rPr lang="fa-IR" dirty="0" smtClean="0"/>
              <a:t>، روی دیوار ننوشتن.</a:t>
            </a:r>
          </a:p>
          <a:p>
            <a:r>
              <a:rPr lang="fa-IR" dirty="0" smtClean="0"/>
              <a:t>و عواقب کار خود را پذیرفتن.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86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i="1" dirty="0" smtClean="0"/>
              <a:t>دورة نوباوگی – 6 تا 12 </a:t>
            </a:r>
            <a:r>
              <a:rPr lang="fa-IR" sz="2800" i="1" dirty="0" smtClean="0"/>
              <a:t>سالگی</a:t>
            </a:r>
            <a:endParaRPr lang="en-US" i="1" dirty="0">
              <a:solidFill>
                <a:srgbClr val="F20E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دوره </a:t>
            </a:r>
            <a:r>
              <a:rPr lang="fa-IR" dirty="0" err="1" smtClean="0"/>
              <a:t>نوباوگی</a:t>
            </a:r>
            <a:r>
              <a:rPr lang="fa-IR" dirty="0" smtClean="0"/>
              <a:t> را دوره دبستانی نیز می نامند.</a:t>
            </a:r>
          </a:p>
          <a:p>
            <a:r>
              <a:rPr lang="fa-IR" dirty="0" smtClean="0"/>
              <a:t>در این دوره رشد بدنی کند تر از دوره قبل است و اگر سرعت رشد به اندازه شیرخوارگی بود قد ما چند متر و </a:t>
            </a:r>
            <a:r>
              <a:rPr lang="fa-IR" dirty="0" err="1" smtClean="0"/>
              <a:t>وزنمان</a:t>
            </a:r>
            <a:r>
              <a:rPr lang="fa-IR" dirty="0" smtClean="0"/>
              <a:t> چند تن بود.</a:t>
            </a:r>
          </a:p>
          <a:p>
            <a:r>
              <a:rPr lang="fa-IR" dirty="0" smtClean="0"/>
              <a:t>کودک نسبت به گذشته با وقار تر است و جوش و خروش </a:t>
            </a:r>
            <a:r>
              <a:rPr lang="fa-IR" dirty="0" err="1" smtClean="0"/>
              <a:t>هایش</a:t>
            </a:r>
            <a:r>
              <a:rPr lang="fa-IR" dirty="0" smtClean="0"/>
              <a:t> کمتر می شود.</a:t>
            </a:r>
          </a:p>
          <a:p>
            <a:r>
              <a:rPr lang="fa-IR" dirty="0" smtClean="0"/>
              <a:t>از سوم دبستان رفتارش به بزرگسال شبیه می شود.</a:t>
            </a:r>
          </a:p>
          <a:p>
            <a:r>
              <a:rPr lang="fa-IR" dirty="0" smtClean="0"/>
              <a:t>مقبولیت او نزد همکلاسان بیشتر به لحاظ توانایی در انجام کارها و هنر </a:t>
            </a:r>
            <a:r>
              <a:rPr lang="fa-IR" dirty="0" err="1" smtClean="0"/>
              <a:t>اوست</a:t>
            </a:r>
            <a:r>
              <a:rPr lang="fa-IR" dirty="0" smtClean="0"/>
              <a:t>، نه اینکه در </a:t>
            </a:r>
            <a:r>
              <a:rPr lang="fa-IR" dirty="0" err="1" smtClean="0"/>
              <a:t>طبقة</a:t>
            </a:r>
            <a:r>
              <a:rPr lang="fa-IR" dirty="0" smtClean="0"/>
              <a:t> بالای جامعه باشد.</a:t>
            </a:r>
          </a:p>
          <a:p>
            <a:r>
              <a:rPr lang="fa-IR" dirty="0" smtClean="0"/>
              <a:t>از وابستگی به بزرگسالان رهایی پیدا میکند و با همسن های خودشان گرایش دارند.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6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رشد شخصیت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بزرگسالان فرمانبرداری می کنند اما کم </a:t>
            </a:r>
            <a:r>
              <a:rPr lang="fa-IR" dirty="0" err="1" smtClean="0"/>
              <a:t>کم</a:t>
            </a:r>
            <a:r>
              <a:rPr lang="fa-IR" dirty="0" smtClean="0"/>
              <a:t> در حال استقلال و خود مختاری می شوند.</a:t>
            </a:r>
          </a:p>
          <a:p>
            <a:r>
              <a:rPr lang="fa-IR" dirty="0" smtClean="0"/>
              <a:t>احساس استقلال و شایستگی در رشد و پرورش کودک بسیار پر اهمیت است.</a:t>
            </a:r>
          </a:p>
          <a:p>
            <a:r>
              <a:rPr lang="fa-IR" dirty="0" smtClean="0"/>
              <a:t>تحمیل کردن مسئولیت بیش از توان موجب از بین رفتن استقلال و خودکار آمدی و اعتماد به نفس می شود.</a:t>
            </a:r>
          </a:p>
          <a:p>
            <a:r>
              <a:rPr lang="fa-IR" dirty="0" smtClean="0"/>
              <a:t>هرچه بیشتر احساس امنیت و قدرت کند بهتر می تواند با دشواری ها و شکست ها و انتقادات رو به رو شود و توجه خود را به </a:t>
            </a:r>
            <a:r>
              <a:rPr lang="fa-IR" dirty="0" err="1" smtClean="0"/>
              <a:t>وظایفش</a:t>
            </a:r>
            <a:r>
              <a:rPr lang="fa-IR" dirty="0" smtClean="0"/>
              <a:t> در منزل و مدرسه متمرکز کند.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5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اثر رفتار بزرگ </a:t>
            </a:r>
            <a:r>
              <a:rPr lang="fa-IR" dirty="0" err="1" smtClean="0"/>
              <a:t>سالان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اثر عمیقی بر </a:t>
            </a:r>
            <a:r>
              <a:rPr lang="fa-IR" dirty="0" err="1" smtClean="0"/>
              <a:t>شخصیتشان</a:t>
            </a:r>
            <a:r>
              <a:rPr lang="fa-IR" dirty="0" smtClean="0"/>
              <a:t> دارد.</a:t>
            </a:r>
          </a:p>
          <a:p>
            <a:r>
              <a:rPr lang="fa-IR" dirty="0" smtClean="0"/>
              <a:t>اگر کودکان را از خود برانند : کناره گیری، بی </a:t>
            </a:r>
            <a:r>
              <a:rPr lang="fa-IR" dirty="0" err="1" smtClean="0"/>
              <a:t>قیدی</a:t>
            </a:r>
            <a:r>
              <a:rPr lang="fa-IR" dirty="0" smtClean="0"/>
              <a:t> ، پرخاشگری، حسادت و انحراف بیش از حد به مسایل جنسی.</a:t>
            </a:r>
          </a:p>
          <a:p>
            <a:r>
              <a:rPr lang="fa-IR" dirty="0" smtClean="0"/>
              <a:t>ناز پرورده ها هم : عدم مسئولیت پذیری، ناسازگاری و عدم تحمل سختی.</a:t>
            </a:r>
          </a:p>
          <a:p>
            <a:r>
              <a:rPr lang="fa-IR" dirty="0" smtClean="0"/>
              <a:t>کودکان </a:t>
            </a:r>
            <a:r>
              <a:rPr lang="fa-IR" dirty="0" err="1" smtClean="0"/>
              <a:t>خانوادة</a:t>
            </a:r>
            <a:r>
              <a:rPr lang="fa-IR" dirty="0" smtClean="0"/>
              <a:t>  متشنج و نا آرام توجهی به تکالیف مدرسه ندارند زیرا گرفتاری بیش از حد موضوعات مخل آرامش مانع از ابراز هر گونه فعالیت می شود.</a:t>
            </a:r>
          </a:p>
          <a:p>
            <a:r>
              <a:rPr lang="fa-IR" dirty="0" smtClean="0"/>
              <a:t>اگر کودک را تنبل کودن و پست یا فعال کوشا، با هوش و مودب بنامیم آنها هم سعی می کنند به مقتضی این صفا رفتار کنند.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40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دورة</a:t>
            </a:r>
            <a:r>
              <a:rPr lang="fa-IR" dirty="0"/>
              <a:t> </a:t>
            </a:r>
            <a:r>
              <a:rPr lang="fa-IR" dirty="0" err="1"/>
              <a:t>نوباوگی</a:t>
            </a:r>
            <a:r>
              <a:rPr lang="fa-IR" dirty="0"/>
              <a:t> – 6 تا 12 سالگی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8 سالگی نسبت به دیگران واکنش نشان میدهند و  در کنار همسن های خود بودن برایشان مهم تر است و به آنها بیش از بزرگسالان اهمیت می دهند.</a:t>
            </a:r>
          </a:p>
          <a:p>
            <a:r>
              <a:rPr lang="fa-IR" dirty="0" smtClean="0"/>
              <a:t>شخصیت کودک در ارتباط با دیگران </a:t>
            </a:r>
            <a:r>
              <a:rPr lang="fa-IR" dirty="0" err="1" smtClean="0"/>
              <a:t>تغییرشکل</a:t>
            </a:r>
            <a:r>
              <a:rPr lang="fa-IR" dirty="0" smtClean="0"/>
              <a:t> می یابد.</a:t>
            </a:r>
          </a:p>
          <a:p>
            <a:r>
              <a:rPr lang="fa-IR" dirty="0" smtClean="0"/>
              <a:t>کم </a:t>
            </a:r>
            <a:r>
              <a:rPr lang="fa-IR" dirty="0" err="1" smtClean="0"/>
              <a:t>کم</a:t>
            </a:r>
            <a:r>
              <a:rPr lang="fa-IR" dirty="0" smtClean="0"/>
              <a:t> </a:t>
            </a:r>
            <a:r>
              <a:rPr lang="fa-IR" dirty="0" err="1" smtClean="0"/>
              <a:t>روابطشان</a:t>
            </a:r>
            <a:r>
              <a:rPr lang="fa-IR" dirty="0" smtClean="0"/>
              <a:t> با افراد دیگر که شامل همسایه و مدرسه هست بیشتر می شود.</a:t>
            </a:r>
          </a:p>
          <a:p>
            <a:r>
              <a:rPr lang="fa-IR" dirty="0" smtClean="0"/>
              <a:t>از ورود به مدرسه لذت و حس غرور دارند و فکر می کنند دیگر بزرگ شده </a:t>
            </a:r>
            <a:r>
              <a:rPr lang="fa-IR" dirty="0" err="1" smtClean="0"/>
              <a:t>اند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آیا راجع به همه </a:t>
            </a:r>
            <a:r>
              <a:rPr lang="fa-IR" dirty="0"/>
              <a:t>ص</a:t>
            </a:r>
            <a:r>
              <a:rPr lang="fa-IR" dirty="0" smtClean="0"/>
              <a:t>ادق است؟</a:t>
            </a:r>
          </a:p>
          <a:p>
            <a:r>
              <a:rPr lang="fa-IR" dirty="0" smtClean="0"/>
              <a:t>خیر بعضی از آنها کودکان قوی تر و برتر از خود میبینند </a:t>
            </a:r>
            <a:r>
              <a:rPr lang="fa-IR" dirty="0" err="1" smtClean="0"/>
              <a:t>غرورشان</a:t>
            </a:r>
            <a:r>
              <a:rPr lang="fa-IR" dirty="0" smtClean="0"/>
              <a:t> کاهش می یابد.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دورة</a:t>
            </a:r>
            <a:r>
              <a:rPr lang="fa-IR" dirty="0"/>
              <a:t> </a:t>
            </a:r>
            <a:r>
              <a:rPr lang="fa-IR" dirty="0" err="1"/>
              <a:t>نوباوگی</a:t>
            </a:r>
            <a:r>
              <a:rPr lang="fa-IR" dirty="0"/>
              <a:t> – 6 تا 12 سالگی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همان آغاز ورود به دبستان جنبه های رشدی متفاوتی دارند.</a:t>
            </a:r>
          </a:p>
          <a:p>
            <a:r>
              <a:rPr lang="fa-IR" dirty="0" smtClean="0"/>
              <a:t>بیشتر در الگوهای شخصیتی متفاوتند، یعنی به لحاظ شور و علاقه به کار و آمادگی با هم فرق آشکاری دارند.</a:t>
            </a:r>
          </a:p>
          <a:p>
            <a:r>
              <a:rPr lang="fa-IR" dirty="0" smtClean="0"/>
              <a:t>وظیفه مربی کمک و انگیزه دادن به کودکان ناسازگار و بی علاقه است.</a:t>
            </a:r>
          </a:p>
          <a:p>
            <a:r>
              <a:rPr lang="fa-IR" dirty="0" smtClean="0"/>
              <a:t>در کودکان 9 و 10 ساله جدیت و فعالیت بیشتری نسبت 3 سال اول ابتدایی می بینیم و دوست دارند خودشان </a:t>
            </a:r>
            <a:r>
              <a:rPr lang="fa-IR" dirty="0" err="1" smtClean="0"/>
              <a:t>مشکلاتشان</a:t>
            </a:r>
            <a:r>
              <a:rPr lang="fa-IR" dirty="0" smtClean="0"/>
              <a:t> را حل کنند.</a:t>
            </a:r>
          </a:p>
          <a:p>
            <a:r>
              <a:rPr lang="fa-IR" dirty="0" smtClean="0"/>
              <a:t>از بزرگسالان انتقاد میکنند اما به نظافت و کمک به کارهای آنها ابراز علاقه دارند.</a:t>
            </a:r>
          </a:p>
          <a:p>
            <a:r>
              <a:rPr lang="fa-IR" dirty="0" smtClean="0"/>
              <a:t>سالهای 9 و 10 سالگی را دوره قبل از بلوغ نامیده می شود.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دورة</a:t>
            </a:r>
            <a:r>
              <a:rPr lang="fa-IR" dirty="0"/>
              <a:t> </a:t>
            </a:r>
            <a:r>
              <a:rPr lang="fa-IR" dirty="0" err="1"/>
              <a:t>نوباوگی</a:t>
            </a:r>
            <a:r>
              <a:rPr lang="fa-IR" dirty="0"/>
              <a:t> – 6 تا 12 سالگی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اگر تحرک زیادی داشتند </a:t>
            </a:r>
            <a:r>
              <a:rPr lang="fa-IR" dirty="0" err="1" smtClean="0"/>
              <a:t>نشانة</a:t>
            </a:r>
            <a:r>
              <a:rPr lang="fa-IR" dirty="0" smtClean="0"/>
              <a:t> خواستن برای مسلط شدن به محیط است.</a:t>
            </a:r>
          </a:p>
          <a:p>
            <a:r>
              <a:rPr lang="fa-IR" dirty="0" smtClean="0"/>
              <a:t>از کردار و رفتار های ناعادلانه </a:t>
            </a:r>
            <a:r>
              <a:rPr lang="fa-IR" dirty="0" err="1" smtClean="0"/>
              <a:t>متنفرند</a:t>
            </a:r>
            <a:r>
              <a:rPr lang="fa-IR" dirty="0" smtClean="0"/>
              <a:t> و واکنش نشان می دهند.</a:t>
            </a:r>
          </a:p>
          <a:p>
            <a:r>
              <a:rPr lang="fa-IR" dirty="0" smtClean="0"/>
              <a:t>علاقمند به : اردو رفتن، کار های ماجراجویی، شکار و ... هستند.</a:t>
            </a:r>
          </a:p>
          <a:p>
            <a:r>
              <a:rPr lang="fa-IR" dirty="0" smtClean="0"/>
              <a:t>باید وسایلی در اختیارشان گذاشت که روحیه حل مشکل از طریق بازی و وسایل تقویت شود.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35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جنسیت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/>
              <a:t>جثة</a:t>
            </a:r>
            <a:r>
              <a:rPr lang="fa-IR" dirty="0" smtClean="0"/>
              <a:t> دختر 7 ساله با پسر 8 ساله تقریبا برابری می کند.</a:t>
            </a:r>
          </a:p>
          <a:p>
            <a:r>
              <a:rPr lang="fa-IR" dirty="0" smtClean="0"/>
              <a:t>از تولد تا 11 سالگی پسران کمی سنگین </a:t>
            </a:r>
            <a:r>
              <a:rPr lang="fa-IR" dirty="0" err="1" smtClean="0"/>
              <a:t>ترند</a:t>
            </a:r>
            <a:r>
              <a:rPr lang="fa-IR" dirty="0" smtClean="0"/>
              <a:t> و تا 8 سالگی پسران بلند قد </a:t>
            </a:r>
            <a:r>
              <a:rPr lang="fa-IR" dirty="0" err="1" smtClean="0"/>
              <a:t>ترند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اما در 8 سالگی به بعد قد دختران  بلند تر می شود و در 11 سالگی </a:t>
            </a:r>
            <a:r>
              <a:rPr lang="fa-IR" dirty="0" err="1" smtClean="0"/>
              <a:t>وزنشان</a:t>
            </a:r>
            <a:r>
              <a:rPr lang="fa-IR" dirty="0" smtClean="0"/>
              <a:t> نیز بیشتر از پسران می شود.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</a:rPr>
              <a:t>هماهنگی و سرعت رشد در افراد میتواند متفاوت باشد.</a:t>
            </a:r>
          </a:p>
          <a:p>
            <a:r>
              <a:rPr lang="fa-IR" dirty="0" smtClean="0"/>
              <a:t>به لحاظ شکل اندام نیز متفاوتند : بلند تر و کوتاه تر، چاق و لاغر تنومند و باریک...</a:t>
            </a:r>
          </a:p>
          <a:p>
            <a:r>
              <a:rPr lang="fa-IR" dirty="0" smtClean="0"/>
              <a:t>هرچند رشد کودک بیشتر به وراثت بستگی دارد اما </a:t>
            </a:r>
            <a:r>
              <a:rPr lang="fa-IR" b="1" dirty="0" smtClean="0">
                <a:solidFill>
                  <a:srgbClr val="00B0F0"/>
                </a:solidFill>
              </a:rPr>
              <a:t>ارتباط با بیرون از خانه، نور آفتاب و تغذیه و خواب و استراحت کافی</a:t>
            </a:r>
            <a:r>
              <a:rPr lang="fa-IR" dirty="0" smtClean="0"/>
              <a:t> تاثیر گذار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67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7543800" cy="819944"/>
          </a:xfrm>
        </p:spPr>
        <p:txBody>
          <a:bodyPr/>
          <a:lstStyle/>
          <a:p>
            <a:r>
              <a:rPr lang="fa-IR" dirty="0" smtClean="0"/>
              <a:t>مهارت های جنبشی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589911" cy="4556720"/>
          </a:xfrm>
        </p:spPr>
        <p:txBody>
          <a:bodyPr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تابع تاثیر محیط است. به خصوص در 3 سال اول.</a:t>
            </a:r>
          </a:p>
          <a:p>
            <a:r>
              <a:rPr lang="fa-IR" b="1" dirty="0" smtClean="0">
                <a:solidFill>
                  <a:srgbClr val="00B0F0"/>
                </a:solidFill>
              </a:rPr>
              <a:t>معمولا به کارهایی روی می آورد و می آموزد که به او فرصت کافی داده شود.</a:t>
            </a:r>
          </a:p>
          <a:p>
            <a:r>
              <a:rPr lang="fa-IR" dirty="0" smtClean="0"/>
              <a:t>فعالیت کودکان 9 تا 12 ساله خیلی بهم شبیه است و به بازی های </a:t>
            </a:r>
            <a:r>
              <a:rPr lang="fa-IR" dirty="0" err="1" smtClean="0"/>
              <a:t>پرجنب</a:t>
            </a:r>
            <a:r>
              <a:rPr lang="fa-IR" dirty="0" smtClean="0"/>
              <a:t> و جوش علاقه دارند.</a:t>
            </a:r>
          </a:p>
          <a:p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به تدریج چشم و دست آنها برای نوشتن و کار دستی  هماهنگی بیشتری می یابد.</a:t>
            </a:r>
          </a:p>
          <a:p>
            <a:pPr algn="ctr"/>
            <a:r>
              <a:rPr lang="fa-IR" b="1" dirty="0" smtClean="0">
                <a:solidFill>
                  <a:srgbClr val="F20E85"/>
                </a:solidFill>
              </a:rPr>
              <a:t>هنگامی که نیروی جنبشی و </a:t>
            </a:r>
            <a:r>
              <a:rPr lang="fa-IR" b="1" dirty="0" err="1" smtClean="0">
                <a:solidFill>
                  <a:srgbClr val="F20E85"/>
                </a:solidFill>
              </a:rPr>
              <a:t>هماهنگیشان</a:t>
            </a:r>
            <a:r>
              <a:rPr lang="fa-IR" b="1" dirty="0" smtClean="0">
                <a:solidFill>
                  <a:srgbClr val="F20E85"/>
                </a:solidFill>
              </a:rPr>
              <a:t> افزایش یافت سه چرخه را رها کرده و به دوچرخه و اسکیت روی می آورند.</a:t>
            </a:r>
          </a:p>
          <a:p>
            <a:pPr algn="ctr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و در نهایت کم </a:t>
            </a:r>
            <a:r>
              <a:rPr lang="fa-IR" b="1" dirty="0" err="1" smtClean="0">
                <a:solidFill>
                  <a:schemeClr val="accent3">
                    <a:lumMod val="75000"/>
                  </a:schemeClr>
                </a:solidFill>
              </a:rPr>
              <a:t>کم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 به بازیهای سازمان یافته مانند فوتبال و نمایشی و حماسی روی می آورند.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84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نقاشی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نموداری از بیانات آزاد و تخیلات و احساسات آنهاست.</a:t>
            </a:r>
          </a:p>
          <a:p>
            <a:pPr algn="l"/>
            <a:r>
              <a:rPr lang="fa-IR" b="1" i="1" u="sng" dirty="0" smtClean="0">
                <a:solidFill>
                  <a:srgbClr val="00B0F0"/>
                </a:solidFill>
              </a:rPr>
              <a:t>معمولا آداب رسوم و توقعات جامعه محدود کننده این </a:t>
            </a:r>
            <a:r>
              <a:rPr lang="fa-IR" b="1" i="1" u="sng" dirty="0" err="1" smtClean="0">
                <a:solidFill>
                  <a:srgbClr val="00B0F0"/>
                </a:solidFill>
              </a:rPr>
              <a:t>احساساتند</a:t>
            </a:r>
            <a:r>
              <a:rPr lang="fa-IR" b="1" i="1" u="sng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معمولا بزرگتر ها یا مربیان از ما می خواند چه بکشیم</a:t>
            </a:r>
            <a:r>
              <a:rPr lang="fa-IR" dirty="0" smtClean="0"/>
              <a:t>.</a:t>
            </a:r>
          </a:p>
          <a:p>
            <a:r>
              <a:rPr lang="fa-IR" b="1" i="1" dirty="0" smtClean="0">
                <a:solidFill>
                  <a:srgbClr val="008000"/>
                </a:solidFill>
              </a:rPr>
              <a:t>به همین دلیل فکر می کنند آنچه را می بینند باید بکشند نه آنچه را احساس می کنند.</a:t>
            </a:r>
          </a:p>
          <a:p>
            <a:r>
              <a:rPr lang="fa-IR" dirty="0" smtClean="0"/>
              <a:t>بیشتر کودکان 6 ساله می توانند تصویر مختصری از انسان بکشند یا درخت و خانه ای که به آسانی قابل تشخیص است را رسم کنند.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</a:rPr>
              <a:t>موضوع نقاشی معمولا یک ماجرا و یا یک داستان است و میل دارند دیگران نیز آن را درک کنند و از </a:t>
            </a:r>
            <a:r>
              <a:rPr lang="fa-IR" b="1" dirty="0" err="1" smtClean="0">
                <a:solidFill>
                  <a:srgbClr val="FF0000"/>
                </a:solidFill>
              </a:rPr>
              <a:t>کشیدنش</a:t>
            </a:r>
            <a:r>
              <a:rPr lang="fa-IR" b="1" dirty="0" smtClean="0">
                <a:solidFill>
                  <a:srgbClr val="FF0000"/>
                </a:solidFill>
              </a:rPr>
              <a:t> لذت می برند.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50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سال اول دبستان از نوشتن و خط چندان استفاده </a:t>
            </a:r>
            <a:r>
              <a:rPr lang="fa-IR" dirty="0" err="1" smtClean="0"/>
              <a:t>نمی</a:t>
            </a:r>
            <a:r>
              <a:rPr lang="fa-IR" dirty="0" smtClean="0"/>
              <a:t> شود.</a:t>
            </a:r>
          </a:p>
          <a:p>
            <a:r>
              <a:rPr lang="fa-IR" b="1" dirty="0" smtClean="0">
                <a:solidFill>
                  <a:srgbClr val="F20E85"/>
                </a:solidFill>
              </a:rPr>
              <a:t>زیرا عضله چشم او هماهنگی لازم را به دست نیاورده است</a:t>
            </a:r>
            <a:r>
              <a:rPr lang="fa-IR" dirty="0" smtClean="0"/>
              <a:t>.</a:t>
            </a:r>
          </a:p>
          <a:p>
            <a:r>
              <a:rPr lang="fa-IR" dirty="0" smtClean="0"/>
              <a:t>تعلیم خط زمانی است </a:t>
            </a:r>
            <a:r>
              <a:rPr lang="fa-IR" b="1" dirty="0" smtClean="0">
                <a:solidFill>
                  <a:srgbClr val="00B0F0"/>
                </a:solidFill>
              </a:rPr>
              <a:t>چشم او هماهنگی لازم را یافته و او بداند خط وسیله ارتباطی </a:t>
            </a:r>
            <a:r>
              <a:rPr lang="fa-IR" b="1" dirty="0" err="1" smtClean="0">
                <a:solidFill>
                  <a:srgbClr val="00B0F0"/>
                </a:solidFill>
              </a:rPr>
              <a:t>اوست</a:t>
            </a:r>
            <a:r>
              <a:rPr lang="fa-IR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fa-IR" dirty="0" smtClean="0"/>
              <a:t>بهتر است نخست با مداد سیاه و رنگی کار کنیم تا دوات و مرکب یا </a:t>
            </a:r>
            <a:r>
              <a:rPr lang="fa-IR" b="1" dirty="0" smtClean="0">
                <a:solidFill>
                  <a:srgbClr val="F20E85"/>
                </a:solidFill>
              </a:rPr>
              <a:t>خودکار زیرا هم نرم تر است و هم ساده تر و هم امکان تصحیح و </a:t>
            </a:r>
            <a:r>
              <a:rPr lang="fa-IR" b="1" dirty="0" err="1" smtClean="0">
                <a:solidFill>
                  <a:srgbClr val="F20E85"/>
                </a:solidFill>
              </a:rPr>
              <a:t>پاکیزگی</a:t>
            </a:r>
            <a:r>
              <a:rPr lang="fa-IR" b="1" dirty="0" smtClean="0">
                <a:solidFill>
                  <a:srgbClr val="F20E85"/>
                </a:solidFill>
              </a:rPr>
              <a:t> بیشتر دارد.</a:t>
            </a:r>
          </a:p>
          <a:p>
            <a:pPr algn="ctr"/>
            <a:r>
              <a:rPr lang="fa-IR" b="1" dirty="0" smtClean="0">
                <a:solidFill>
                  <a:srgbClr val="002060"/>
                </a:solidFill>
              </a:rPr>
              <a:t>بهتر از قبل از شروع کاغذ و مداد در اختیارش گذاشت و هر طور که می خواهد شکل رسم کند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7280-0202-4C32-A777-EE744B969A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6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7246</TotalTime>
  <Words>2074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Nature Illustration 16x9</vt:lpstr>
      <vt:lpstr>PowerPoint Presentation</vt:lpstr>
      <vt:lpstr>دورة نوباوگی – 6 تا 12 سالگی</vt:lpstr>
      <vt:lpstr>دورة نوباوگی – 6 تا 12 سالگی</vt:lpstr>
      <vt:lpstr>دورة نوباوگی – 6 تا 12 سالگی</vt:lpstr>
      <vt:lpstr>دورة نوباوگی – 6 تا 12 سالگی</vt:lpstr>
      <vt:lpstr>تفاوت جنسیت</vt:lpstr>
      <vt:lpstr>مهارت های جنبشی</vt:lpstr>
      <vt:lpstr>نقاشی</vt:lpstr>
      <vt:lpstr>خط</vt:lpstr>
      <vt:lpstr>نقاشی</vt:lpstr>
      <vt:lpstr>رشد گویایی</vt:lpstr>
      <vt:lpstr>رشد عقلی</vt:lpstr>
      <vt:lpstr>بهره هوش</vt:lpstr>
      <vt:lpstr>رشد مفاهیم</vt:lpstr>
      <vt:lpstr>عدد </vt:lpstr>
      <vt:lpstr>مکان </vt:lpstr>
      <vt:lpstr>زمان</vt:lpstr>
      <vt:lpstr>درک زیبایی</vt:lpstr>
      <vt:lpstr>رشد اجتماعی</vt:lpstr>
      <vt:lpstr>رشد شخصیت</vt:lpstr>
      <vt:lpstr>اثر رفتار بزرگ سالان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mohsen.pormenati</dc:creator>
  <cp:lastModifiedBy>user</cp:lastModifiedBy>
  <cp:revision>1074</cp:revision>
  <dcterms:created xsi:type="dcterms:W3CDTF">2009-04-23T12:57:32Z</dcterms:created>
  <dcterms:modified xsi:type="dcterms:W3CDTF">2015-11-24T03:55:43Z</dcterms:modified>
</cp:coreProperties>
</file>