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256" r:id="rId3"/>
    <p:sldId id="344" r:id="rId4"/>
    <p:sldId id="336" r:id="rId5"/>
    <p:sldId id="343" r:id="rId6"/>
    <p:sldId id="346" r:id="rId7"/>
    <p:sldId id="259" r:id="rId8"/>
    <p:sldId id="337" r:id="rId9"/>
    <p:sldId id="338" r:id="rId10"/>
    <p:sldId id="261" r:id="rId11"/>
    <p:sldId id="262" r:id="rId12"/>
    <p:sldId id="264" r:id="rId13"/>
    <p:sldId id="265" r:id="rId14"/>
    <p:sldId id="266" r:id="rId15"/>
    <p:sldId id="269" r:id="rId16"/>
    <p:sldId id="268" r:id="rId17"/>
    <p:sldId id="270" r:id="rId18"/>
    <p:sldId id="273" r:id="rId19"/>
    <p:sldId id="335" r:id="rId20"/>
    <p:sldId id="274" r:id="rId21"/>
    <p:sldId id="275" r:id="rId22"/>
    <p:sldId id="276" r:id="rId23"/>
    <p:sldId id="271" r:id="rId24"/>
    <p:sldId id="272" r:id="rId25"/>
    <p:sldId id="278" r:id="rId26"/>
    <p:sldId id="279" r:id="rId27"/>
    <p:sldId id="280" r:id="rId28"/>
    <p:sldId id="282" r:id="rId29"/>
    <p:sldId id="34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4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8/20/2009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812" y="1434271"/>
            <a:ext cx="7434529" cy="420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2313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0635" y="2442669"/>
                <a:ext cx="10990729" cy="31861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3200" dirty="0"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تذکر: </a:t>
                </a:r>
                <a:r>
                  <a:rPr lang="fa-IR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مجموعه های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200" i="1">
                            <a:effectLst/>
                            <a:latin typeface="Cambria Math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  <m:t>∅</m:t>
                        </m:r>
                      </m:e>
                    </m:d>
                    <m:r>
                      <a:rPr lang="fa-IR" sz="32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32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{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0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}</m:t>
                    </m:r>
                  </m:oMath>
                </a14:m>
                <a:r>
                  <a:rPr lang="fa-IR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را با مجموعه تهی اشتباه نگیرید. این مجموعه ها هر کدام یک عضو دارند در حالیکه مجموعه تهی فاقد عضو است.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توجه: </a:t>
                </a:r>
                <a:r>
                  <a:rPr lang="fa-IR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می گوییم </a:t>
                </a:r>
                <a:r>
                  <a:rPr lang="en-US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عضو مجموعه </a:t>
                </a:r>
                <a:r>
                  <a:rPr lang="en-US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است و نشان می دهیم: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𝑎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∈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𝐴</m:t>
                    </m:r>
                  </m:oMath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35" y="2442669"/>
                <a:ext cx="10990729" cy="3186129"/>
              </a:xfrm>
              <a:prstGeom prst="rect">
                <a:avLst/>
              </a:prstGeom>
              <a:blipFill rotWithShape="0">
                <a:blip r:embed="rId2"/>
                <a:stretch>
                  <a:fillRect r="-1443" b="-5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61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8242" y="1766300"/>
                <a:ext cx="11533094" cy="1822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مثال </a:t>
                </a:r>
                <a:r>
                  <a:rPr lang="fa-IR" sz="28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: </a:t>
                </a:r>
                <a:r>
                  <a:rPr lang="fa-IR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مجموعه </a:t>
                </a:r>
                <a:r>
                  <a:rPr lang="en-US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B</a:t>
                </a:r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را در </a:t>
                </a:r>
                <a:r>
                  <a:rPr lang="fa-IR" sz="2800" b="1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نظر بگیرید: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𝑩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1" i="1">
                            <a:effectLst/>
                            <a:latin typeface="Cambria Math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  <m:t>𝟐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  <m:t>𝟑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Nazanin" panose="00000400000000000000" pitchFamily="2" charset="-78"/>
                          </a:rPr>
                          <m:t>𝟓</m:t>
                        </m:r>
                      </m:e>
                    </m:d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    </m:t>
                    </m:r>
                  </m:oMath>
                </a14:m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𝟐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∈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𝑩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</m:oMath>
                </a14:m>
                <a:r>
                  <a:rPr lang="en-US" sz="2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𝟎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∉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𝑩</m:t>
                    </m:r>
                  </m:oMath>
                </a14:m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42" y="1766300"/>
                <a:ext cx="11533094" cy="1822358"/>
              </a:xfrm>
              <a:prstGeom prst="rect">
                <a:avLst/>
              </a:prstGeom>
              <a:blipFill rotWithShape="1">
                <a:blip r:embed="rId2"/>
                <a:stretch>
                  <a:fillRect l="-1744" r="-111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71371" y="3528988"/>
                <a:ext cx="11819965" cy="1973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a-IR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B Homa" panose="00000400000000000000" pitchFamily="2" charset="-78"/>
                  </a:rPr>
                  <a:t>تذکر: </a:t>
                </a:r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هیچ وقت عضو را درون آکولاد قرار ندهید.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مثلاً :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1</m:t>
                          </m:r>
                        </m:e>
                      </m:d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∉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71" y="3528988"/>
                <a:ext cx="11819965" cy="1973874"/>
              </a:xfrm>
              <a:prstGeom prst="rect">
                <a:avLst/>
              </a:prstGeom>
              <a:blipFill rotWithShape="1">
                <a:blip r:embed="rId3"/>
                <a:stretch>
                  <a:fillRect t="-1852" r="-1341" b="-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93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-255494" y="2192742"/>
                <a:ext cx="11963400" cy="3983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نکته </a:t>
                </a:r>
                <a:r>
                  <a:rPr lang="fa-IR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: </a:t>
                </a:r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جابجایی اعضای مجموعه، تغییری در مجموعه ایجاد نمی کند. مثلاً مجموعه های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𝟏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𝟐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𝟑</m:t>
                        </m:r>
                      </m:e>
                    </m:d>
                    <m:r>
                      <a:rPr lang="fa-IR" sz="28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8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{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𝟑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,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𝟏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,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𝟐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}</m:t>
                    </m:r>
                  </m:oMath>
                </a14:m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با هم برابرند</a:t>
                </a:r>
                <a:r>
                  <a:rPr lang="fa-IR" sz="2800" b="1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.</a:t>
                </a: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نکته </a:t>
                </a:r>
                <a:r>
                  <a:rPr lang="fa-IR" sz="2800" b="1" dirty="0" smtClean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: </a:t>
                </a:r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در یک مجموعه عضو تکراری را حذف می کنیم. یعنی مجموعه های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𝟏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𝟐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f>
                          <m:fPr>
                            <m:ctrlPr>
                              <a:rPr lang="en-US" sz="2800" b="1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fa-IR" sz="28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8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sz="2800" b="1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𝟏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𝟏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𝟐</m:t>
                        </m:r>
                      </m:e>
                    </m:d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fa-IR" sz="28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و</m:t>
                    </m:r>
                    <m:r>
                      <a:rPr lang="fa-IR" sz="2800" b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{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𝟏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,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𝟐</m:t>
                    </m:r>
                    <m:r>
                      <a:rPr lang="en-US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}</m:t>
                    </m:r>
                  </m:oMath>
                </a14:m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با هم برابرند.</a:t>
                </a: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5494" y="2192742"/>
                <a:ext cx="11963400" cy="3983719"/>
              </a:xfrm>
              <a:prstGeom prst="rect">
                <a:avLst/>
              </a:prstGeom>
              <a:blipFill rotWithShape="0">
                <a:blip r:embed="rId2"/>
                <a:stretch>
                  <a:fillRect r="-1019" b="-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108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456829"/>
            <a:ext cx="11604812" cy="2934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تساوی دو مجموعه: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 مجموعه با هم برابرند اگر و تنها اگر دو شرط زیر برقرار باشد: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شرط 1: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تعداد اعضای آنها با هم برابر باشد. (پس از حذف تکراری ها)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شرط 2: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اعضا نظیر به نظیر با هم برابر باشند.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23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8612" y="1690688"/>
                <a:ext cx="11909612" cy="4926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مثال 4: کدام مجموعه های زیر با هم برابرند؟</a:t>
                </a: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𝑨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𝟏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𝟎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/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𝟓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 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𝑩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𝑪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</m:t>
                      </m:r>
                    </m:oMath>
                  </m:oMathPara>
                </a14:m>
                <a:endParaRPr lang="en-US" sz="2800" b="1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𝑫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={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,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,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,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𝟒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}</m:t>
                      </m:r>
                    </m:oMath>
                  </m:oMathPara>
                </a14:m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𝑬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𝟏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 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800" b="1" i="1">
                                  <a:effectLst/>
                                  <a:latin typeface="Cambria Math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𝑭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={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𝟎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/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𝟓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,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,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/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𝟓</m:t>
                      </m:r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}               </m:t>
                      </m:r>
                    </m:oMath>
                  </m:oMathPara>
                </a14:m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2" y="1690688"/>
                <a:ext cx="11909612" cy="4926733"/>
              </a:xfrm>
              <a:prstGeom prst="rect">
                <a:avLst/>
              </a:prstGeom>
              <a:blipFill rotWithShape="0">
                <a:blip r:embed="rId2"/>
                <a:stretch>
                  <a:fillRect r="-1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453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56664" y="2082729"/>
                <a:ext cx="10878671" cy="3924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8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تست: </a:t>
                </a:r>
                <a:r>
                  <a:rPr lang="fa-IR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اگر دو مجموعه زیر با هم برابر باشند، </a:t>
                </a:r>
                <a:r>
                  <a:rPr lang="en-US" sz="2800" b="1" i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a+b</a:t>
                </a:r>
                <a:r>
                  <a:rPr lang="fa-IR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کدامست؟</a:t>
                </a: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𝒂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+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𝟒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 , 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𝟑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 , 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𝟐</m:t>
                          </m:r>
                        </m:e>
                      </m:d>
                      <m:r>
                        <a:rPr lang="en-US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𝒃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+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𝟏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 , 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 </m:t>
                          </m:r>
                          <m: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1) صفر                                          2) 1</a:t>
                </a: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3) 1-                                            4) 2</a:t>
                </a:r>
                <a:endParaRPr lang="en-US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64" y="2082729"/>
                <a:ext cx="10878671" cy="3924151"/>
              </a:xfrm>
              <a:prstGeom prst="rect">
                <a:avLst/>
              </a:prstGeom>
              <a:blipFill rotWithShape="1">
                <a:blip r:embed="rId2"/>
                <a:stretch>
                  <a:fillRect r="-1177" b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1077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6437731"/>
                  </p:ext>
                </p:extLst>
              </p:nvPr>
            </p:nvGraphicFramePr>
            <p:xfrm>
              <a:off x="618565" y="2057401"/>
              <a:ext cx="11174505" cy="3845859"/>
            </p:xfrm>
            <a:graphic>
              <a:graphicData uri="http://schemas.openxmlformats.org/drawingml/2006/table">
                <a:tbl>
                  <a:tblPr rtl="1" firstRow="1" firstCol="1" bandRow="1">
                    <a:tableStyleId>{616DA210-FB5B-4158-B5E0-FEB733F419BA}</a:tableStyleId>
                  </a:tblPr>
                  <a:tblGrid>
                    <a:gridCol w="3724835"/>
                    <a:gridCol w="3724835"/>
                    <a:gridCol w="3724835"/>
                  </a:tblGrid>
                  <a:tr h="746914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000" dirty="0">
                              <a:effectLst/>
                              <a:cs typeface="B Nazanin" panose="00000400000000000000" pitchFamily="2" charset="-78"/>
                            </a:rPr>
                            <a:t>نمایش فارسی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نمایش با اعضا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نمایش به زبان نمادین ریاضی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=A 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مجموعه اعداد زوج یک رقمی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20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={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ℕ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 , 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        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=B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اعداد صحیح بین 1- و 3  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20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20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ℤ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, −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=C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مضارب طبیعی 4 کمتر از 9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20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e>
                                </m:d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2000" i="1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∈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ℕ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, 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≤</m:t>
                                    </m:r>
                                    <m: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=D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مضارب طبیعی عدد 3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={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,…}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={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ℕ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=E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اعداد صحیح بین 5- تا 0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={−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,−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,−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,−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={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ℤ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 , −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6437731"/>
                  </p:ext>
                </p:extLst>
              </p:nvPr>
            </p:nvGraphicFramePr>
            <p:xfrm>
              <a:off x="618565" y="2057401"/>
              <a:ext cx="11174505" cy="3845859"/>
            </p:xfrm>
            <a:graphic>
              <a:graphicData uri="http://schemas.openxmlformats.org/drawingml/2006/table">
                <a:tbl>
                  <a:tblPr rtl="1" firstRow="1" firstCol="1" bandRow="1">
                    <a:tableStyleId>{616DA210-FB5B-4158-B5E0-FEB733F419BA}</a:tableStyleId>
                  </a:tblPr>
                  <a:tblGrid>
                    <a:gridCol w="3724835"/>
                    <a:gridCol w="3724835"/>
                    <a:gridCol w="3724835"/>
                  </a:tblGrid>
                  <a:tr h="746914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000" dirty="0">
                              <a:effectLst/>
                              <a:cs typeface="B Nazanin" panose="00000400000000000000" pitchFamily="2" charset="-78"/>
                            </a:rPr>
                            <a:t>نمایش فارسی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نمایش با اعضا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نمایش به زبان نمادین ریاضی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=A 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مجموعه اعداد زوج یک رقمی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000" t="-121569" r="-100327" b="-4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0327" t="-121569" r="-491" b="-402941"/>
                          </a:stretch>
                        </a:blipFill>
                      </a:tcPr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=B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اعداد صحیح بین 1- و 3  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000" t="-223762" r="-100327" b="-3069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0327" t="-223762" r="-491" b="-306931"/>
                          </a:stretch>
                        </a:blipFill>
                      </a:tcPr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=C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مضارب طبیعی 4 کمتر از 9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000" t="-320588" r="-100327" b="-2039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0327" t="-320588" r="-491" b="-203922"/>
                          </a:stretch>
                        </a:blipFill>
                      </a:tcPr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=D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مضارب طبیعی عدد 3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000" t="-420588" r="-100327" b="-1039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0327" t="-420588" r="-491" b="-103922"/>
                          </a:stretch>
                        </a:blipFill>
                      </a:tcPr>
                    </a:tc>
                  </a:tr>
                  <a:tr h="619789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  <a:cs typeface="B Nazanin" panose="00000400000000000000" pitchFamily="2" charset="-78"/>
                            </a:rPr>
                            <a:t>=E</a:t>
                          </a:r>
                          <a:r>
                            <a:rPr lang="fa-IR" sz="2000">
                              <a:effectLst/>
                              <a:cs typeface="B Nazanin" panose="00000400000000000000" pitchFamily="2" charset="-78"/>
                            </a:rPr>
                            <a:t> مجموعه اعداد صحیح بین 5- تا 0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B Nazanin" panose="00000400000000000000" pitchFamily="2" charset="-78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000" t="-520588" r="-100327" b="-39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200327" t="-520588" r="-491" b="-392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11388" y="587795"/>
            <a:ext cx="657561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انواع مختلف نمایش مجموعه ها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0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70359" y="1324065"/>
            <a:ext cx="585128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نوع چهارم نمایش مجموعه ها: نمودار ون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9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702" y="1955007"/>
            <a:ext cx="7125656" cy="359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19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3082" y="5546959"/>
            <a:ext cx="896751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توجه: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نمودار ون مجموعه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D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را به دلیل نامتناهی بودن نمی توان رسم کرد.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79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11713" y="2451573"/>
                <a:ext cx="8520545" cy="38177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>
                  <a:lnSpc>
                    <a:spcPct val="2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𝑨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𝒙</m:t>
                              </m:r>
                            </m:den>
                          </m:f>
                        </m:e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∈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ℤ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 , −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𝟓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&lt;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𝒙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&lt;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rtl="1">
                  <a:lnSpc>
                    <a:spcPct val="2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𝒎</m:t>
                              </m:r>
                            </m:sup>
                          </m:sSup>
                        </m:e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𝒎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∈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ℕ</m:t>
                          </m:r>
                        </m:e>
                      </m:d>
                    </m:oMath>
                  </m:oMathPara>
                </a14:m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2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𝑪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𝟏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𝟐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𝟒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𝟖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,…</m:t>
                          </m:r>
                        </m:e>
                      </m:d>
                    </m:oMath>
                  </m:oMathPara>
                </a14:m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13" y="2451573"/>
                <a:ext cx="8520545" cy="381771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292213" y="1860900"/>
            <a:ext cx="564289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مثال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مجموعه های زیر را به زبان نمادین یا با اعضا نمایش دهید: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42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7243" y="1860900"/>
                <a:ext cx="8520545" cy="41352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>
                  <a:lnSpc>
                    <a:spcPct val="250000"/>
                  </a:lnSpc>
                  <a:spcAft>
                    <a:spcPts val="1000"/>
                  </a:spcAft>
                </a:pPr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2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𝑫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𝟏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𝟐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𝟒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𝟖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,…,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𝟏𝟐𝟖</m:t>
                          </m:r>
                        </m:e>
                      </m:d>
                    </m:oMath>
                  </m:oMathPara>
                </a14:m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2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𝑬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𝟏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𝟒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𝟏𝟔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,…,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𝟏𝟎𝟎</m:t>
                          </m:r>
                        </m:e>
                      </m:d>
                    </m:oMath>
                  </m:oMathPara>
                </a14:m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2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𝑭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1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1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+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∈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ℕ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,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&lt;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𝟓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}</m:t>
                      </m:r>
                    </m:oMath>
                  </m:oMathPara>
                </a14:m>
                <a:endParaRPr lang="en-US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43" y="1860900"/>
                <a:ext cx="8520545" cy="41352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292213" y="1860900"/>
            <a:ext cx="564289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مثال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مجموعه های زیر را به زبان نمادین یا با اعضا نمایش دهید: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3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6829" y="953038"/>
            <a:ext cx="8937938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a-IR" sz="3600" b="1" dirty="0" smtClean="0">
                <a:solidFill>
                  <a:srgbClr val="C00000"/>
                </a:solidFill>
                <a:cs typeface="B Jadid" pitchFamily="2" charset="-78"/>
              </a:rPr>
              <a:t>ریاضیات عمومی و مقدمات آمار</a:t>
            </a:r>
          </a:p>
          <a:p>
            <a:pPr algn="ctr">
              <a:lnSpc>
                <a:spcPct val="250000"/>
              </a:lnSpc>
            </a:pPr>
            <a:r>
              <a:rPr lang="fa-IR" sz="36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مدرس: علیدادی</a:t>
            </a:r>
            <a:endParaRPr lang="en-US" sz="36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5196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16082" y="2415449"/>
                <a:ext cx="11159836" cy="17081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زیرمجموعه: 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به </a:t>
                </a:r>
                <a:r>
                  <a:rPr lang="fa-IR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مجموعه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en-US" sz="28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B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که </a:t>
                </a:r>
                <a:r>
                  <a:rPr lang="fa-IR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تمام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اعضای آن، اعضای مجموعه </a:t>
                </a:r>
                <a:r>
                  <a:rPr lang="en-US" sz="28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نیز هستند، زیرمجموعه </a:t>
                </a:r>
                <a:r>
                  <a:rPr lang="en-US" sz="28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گفته می شود و با نماد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𝐵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⊂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</m:oMath>
                </a14:m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نشان داده می شود.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82" y="2415449"/>
                <a:ext cx="11159836" cy="1708160"/>
              </a:xfrm>
              <a:prstGeom prst="rect">
                <a:avLst/>
              </a:prstGeom>
              <a:blipFill rotWithShape="0">
                <a:blip r:embed="rId2"/>
                <a:stretch>
                  <a:fillRect l="-55" r="-114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20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2118241"/>
                <a:ext cx="11927541" cy="4739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مثال : الف) مجموعه های زیر را با اعضا بنویسید.</a:t>
                </a:r>
                <a:endParaRPr lang="en-US" sz="2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=A</a:t>
                </a:r>
                <a:r>
                  <a:rPr lang="en-US" sz="2800" dirty="0">
                    <a:effectLst/>
                    <a:latin typeface="B Nazanin" panose="00000400000000000000" pitchFamily="2" charset="-78"/>
                    <a:ea typeface="Calibri" panose="020F0502020204030204" pitchFamily="34" charset="0"/>
                    <a:cs typeface="B Nazanin" panose="00000400000000000000" pitchFamily="2" charset="-78"/>
                  </a:rPr>
                  <a:t> </a:t>
                </a:r>
                <a:r>
                  <a:rPr lang="fa-IR" sz="2800" dirty="0">
                    <a:latin typeface="B Nazanin" panose="00000400000000000000" pitchFamily="2" charset="-78"/>
                    <a:ea typeface="Calibri" panose="020F0502020204030204" pitchFamily="34" charset="0"/>
                    <a:cs typeface="B Nazanin" panose="00000400000000000000" pitchFamily="2" charset="-78"/>
                  </a:rPr>
                  <a:t>مجموعه شمارنده های طبیعی عدد 36                   </a:t>
                </a:r>
                <a:r>
                  <a:rPr lang="fa-IR" sz="2800" dirty="0" smtClean="0">
                    <a:latin typeface="B Nazanin" panose="00000400000000000000" pitchFamily="2" charset="-78"/>
                    <a:ea typeface="Calibri" panose="020F0502020204030204" pitchFamily="34" charset="0"/>
                    <a:cs typeface="B Nazanin" panose="00000400000000000000" pitchFamily="2" charset="-78"/>
                  </a:rPr>
                  <a:t>  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=B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مجموعه شمارنده های مضرب 6 عدد 36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=C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مجموعه شمارنده های اول و زوج عدد 36        </a:t>
                </a:r>
                <a:r>
                  <a:rPr lang="fa-IR" sz="28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        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=D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مجموعه شمارنده های مضرب 12 عدد </a:t>
                </a:r>
                <a:r>
                  <a:rPr lang="fa-IR" sz="28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36</a:t>
                </a:r>
                <a:endParaRPr lang="fa-IR" sz="28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پاسخ الف)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4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6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9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18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36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6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12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18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36</m:t>
                          </m:r>
                        </m:e>
                      </m:d>
                    </m:oMath>
                  </m:oMathPara>
                </a14:m>
                <a:endParaRPr lang="en-US" sz="2800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𝐶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</m:t>
                      </m:r>
                      <m:r>
                        <a:rPr lang="en-US" sz="2800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</m:t>
                      </m:r>
                      <m:r>
                        <a:rPr lang="en-US" sz="2800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           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𝐷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={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12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,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36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}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18241"/>
                <a:ext cx="11927541" cy="4739759"/>
              </a:xfrm>
              <a:prstGeom prst="rect">
                <a:avLst/>
              </a:prstGeom>
              <a:blipFill rotWithShape="1">
                <a:blip r:embed="rId2"/>
                <a:stretch>
                  <a:fillRect r="-1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100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-618564" y="1876356"/>
                <a:ext cx="12402670" cy="44217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3200" b="1" dirty="0" smtClean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ب) درستی یا نادرستی عبارات زیر را مشخص کنید:</a:t>
                </a: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endParaRPr lang="en-US" sz="2800" b="1" dirty="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⊂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𝐶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⊂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𝐷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𝐷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⊂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𝐵</m:t>
                      </m:r>
                    </m:oMath>
                  </m:oMathPara>
                </a14:m>
                <a:endParaRPr lang="en-US" sz="3200" i="1" dirty="0" smtClean="0">
                  <a:latin typeface="Cambria Math" panose="02040503050406030204" pitchFamily="18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1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⊂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{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12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,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18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}⊂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𝐵</m:t>
                      </m:r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8564" y="1876356"/>
                <a:ext cx="12402670" cy="4421723"/>
              </a:xfrm>
              <a:prstGeom prst="rect">
                <a:avLst/>
              </a:prstGeom>
              <a:blipFill rotWithShape="0">
                <a:blip r:embed="rId2"/>
                <a:stretch>
                  <a:fillRect r="-1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07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604264"/>
            <a:ext cx="116720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B Homa" panose="00000400000000000000" pitchFamily="2" charset="-78"/>
              </a:rPr>
              <a:t>نکته: </a:t>
            </a:r>
            <a:r>
              <a:rPr lang="fa-IR" sz="28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زیرمجموعه یک مجموعه خود یک مجموعه بوده و اعضای آن حتماً درون آکولاد قرار می گیرند.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47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-1160929" y="1690688"/>
                <a:ext cx="13083988" cy="5186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 </a:t>
                </a:r>
                <a:r>
                  <a:rPr lang="fa-IR" sz="2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: 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مجموعه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={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0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1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 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10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 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8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rPr>
                      <m:t>}</m:t>
                    </m:r>
                  </m:oMath>
                </a14:m>
                <a:r>
                  <a:rPr lang="en-US" sz="2400" dirty="0">
                    <a:effectLst/>
                    <a:latin typeface="B Nazanin" panose="00000400000000000000" pitchFamily="2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را در نظر بگیرید: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الف) چند زیر مجموعه یک عضوی دارد؟ تمام زیرمجموعه های یک عضوی مجموعه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را بنویسید.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</m:e>
                      </m:d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                                                  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تا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چهار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ب) همه زیر مجموعه های دو عضوی آن را بنویسید.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</m:e>
                      </m:d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          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تا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شش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ج) تمام زیر مجموعه های سه عضوی آن را بنویسید.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                            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تا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چهار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60929" y="1690688"/>
                <a:ext cx="13083988" cy="5186548"/>
              </a:xfrm>
              <a:prstGeom prst="rect">
                <a:avLst/>
              </a:prstGeom>
              <a:blipFill rotWithShape="1">
                <a:blip r:embed="rId2"/>
                <a:stretch>
                  <a:fillRect r="-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1581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-1" y="1996208"/>
                <a:ext cx="11992536" cy="4699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د) تمام زیرمجموعه های چهار عضوی آن را بنویسید.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0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                                                                            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یکی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ه) آیا به جز زیرمجموعه های مشخص شده از "الف" تا "ه" زیرمجموعه دیگری برای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می توان متصور بود؟ 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بله، یک زیر مجموعه صفر عضوی یا زیرمجموعه تهی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و) تعداد کل زیرمجموعه های مجموعه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A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چند تاست؟ 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16 تاست.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996208"/>
                <a:ext cx="11992536" cy="4699556"/>
              </a:xfrm>
              <a:prstGeom prst="rect">
                <a:avLst/>
              </a:prstGeom>
              <a:blipFill rotWithShape="0">
                <a:blip r:embed="rId2"/>
                <a:stretch>
                  <a:fillRect r="-1068" b="-1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720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402106" y="1980976"/>
                <a:ext cx="8337177" cy="1790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نکته: 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مجموعه </a:t>
                </a:r>
                <a:r>
                  <a:rPr lang="fa-IR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تهی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زیرمجموعه ی همه مجموعه هاست.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Homa" panose="00000400000000000000" pitchFamily="2" charset="-78"/>
                  </a:rPr>
                  <a:t>نکته: 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تعداد زیر مجموعه های یک مجموعه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n</a:t>
                </a:r>
                <a:r>
                  <a:rPr lang="fa-I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B Nazanin" panose="00000400000000000000" pitchFamily="2" charset="-78"/>
                  </a:rPr>
                  <a:t> عضوی برابرست با: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/>
                            <a:latin typeface="Cambria Math"/>
                            <a:ea typeface="Calibri" panose="020F0502020204030204" pitchFamily="34" charset="0"/>
                            <a:cs typeface="B Homa" panose="00000400000000000000" pitchFamily="2" charset="-78"/>
                          </a:rPr>
                        </m:ctrlPr>
                      </m:sSupPr>
                      <m:e>
                        <m:r>
                          <a:rPr lang="en-US" sz="4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Homa" panose="00000400000000000000" pitchFamily="2" charset="-78"/>
                          </a:rPr>
                          <m:t>2</m:t>
                        </m:r>
                      </m:e>
                      <m:sup>
                        <m:r>
                          <a:rPr lang="en-US" sz="4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B Homa" panose="00000400000000000000" pitchFamily="2" charset="-78"/>
                          </a:rPr>
                          <m:t>𝑛</m:t>
                        </m:r>
                      </m:sup>
                    </m:sSup>
                  </m:oMath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106" y="1980976"/>
                <a:ext cx="8337177" cy="1790234"/>
              </a:xfrm>
              <a:prstGeom prst="rect">
                <a:avLst/>
              </a:prstGeom>
              <a:blipFill rotWithShape="0">
                <a:blip r:embed="rId2"/>
                <a:stretch>
                  <a:fillRect r="-1462" b="-3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00201" y="5011288"/>
                <a:ext cx="10139082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fa-IR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مثلاً: در مثال فوق: تعداد زیر مجموعه های یک مجموعه 4 عضوی برابرست با: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sSupPr>
                      <m:e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2</m:t>
                        </m:r>
                      </m:e>
                      <m:sup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4</m:t>
                        </m:r>
                      </m:sup>
                    </m:sSup>
                    <m:r>
                      <a:rPr lang="en-US" sz="2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r>
                      <a:rPr lang="en-US" sz="2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16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5011288"/>
                <a:ext cx="10139082" cy="738664"/>
              </a:xfrm>
              <a:prstGeom prst="rect">
                <a:avLst/>
              </a:prstGeom>
              <a:blipFill rotWithShape="0">
                <a:blip r:embed="rId3"/>
                <a:stretch>
                  <a:fillRect r="-1203" b="-17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982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83023" y="2204795"/>
                <a:ext cx="10668000" cy="3480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28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مثال: </a:t>
                </a:r>
                <a:r>
                  <a:rPr lang="fa-IR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تمام زیرمجموعه های مجموعه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𝐴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800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7</m:t>
                            </m:r>
                          </m:e>
                        </m:d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5</m:t>
                        </m:r>
                      </m:e>
                    </m:d>
                  </m:oMath>
                </a14:m>
                <a:r>
                  <a:rPr lang="fa-IR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را بنویسید.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𝑛</m:t>
                      </m:r>
                      <m:d>
                        <m:d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2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                →             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ها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زیرمجموعه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کل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تعداد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sSupPr>
                        <m:e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  <m:sup>
                          <m:r>
                            <a:rPr lang="en-US" sz="2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r>
                        <a:rPr lang="en-US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4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/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7</m:t>
                              </m:r>
                            </m:e>
                          </m:d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5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effectLst/>
                                  <a:latin typeface="Cambria Math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B Nazanin" panose="00000400000000000000" pitchFamily="2" charset="-78"/>
                                </a:rPr>
                                <m:t>7</m:t>
                              </m:r>
                            </m:e>
                          </m:d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5</m:t>
                          </m:r>
                        </m:e>
                      </m:d>
                      <m:r>
                        <a:rPr lang="en-US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023" y="2204795"/>
                <a:ext cx="10668000" cy="3480696"/>
              </a:xfrm>
              <a:prstGeom prst="rect">
                <a:avLst/>
              </a:prstGeom>
              <a:blipFill rotWithShape="1">
                <a:blip r:embed="rId2"/>
                <a:stretch>
                  <a:fillRect r="-1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9482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833717" y="2277769"/>
                <a:ext cx="12613341" cy="3306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:r>
                  <a:rPr lang="fa-IR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مثال </a:t>
                </a:r>
                <a:r>
                  <a:rPr lang="fa-IR" sz="32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: </a:t>
                </a:r>
                <a:r>
                  <a:rPr lang="fa-IR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مجموعه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200" i="1">
                            <a:effectLst/>
                            <a:latin typeface="Cambria Math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2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3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 </m:t>
                        </m:r>
                        <m:sSup>
                          <m:sSupPr>
                            <m:ctrlPr>
                              <a:rPr lang="en-US" sz="3200" i="1">
                                <a:effectLst/>
                                <a:latin typeface="Cambria Math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3</m:t>
                            </m:r>
                          </m:e>
                          <m:sup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B Nazanin" panose="00000400000000000000" pitchFamily="2" charset="-78"/>
                              </a:rPr>
                              <m:t>2</m:t>
                            </m:r>
                          </m:sup>
                        </m:s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4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,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B Nazanin" panose="00000400000000000000" pitchFamily="2" charset="-78"/>
                          </a:rPr>
                          <m:t>8</m:t>
                        </m:r>
                      </m:e>
                    </m:d>
                  </m:oMath>
                </a14:m>
                <a:r>
                  <a:rPr lang="fa-IR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B Nazanin" panose="00000400000000000000" pitchFamily="2" charset="-78"/>
                  </a:rPr>
                  <a:t> چند زیرمجموعه دارد؟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  <a:p>
                <a:pPr algn="r" rtl="1">
                  <a:lnSpc>
                    <a:spcPct val="20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8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4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8</m:t>
                          </m:r>
                        </m:e>
                      </m:d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8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9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4</m:t>
                          </m:r>
                        </m:e>
                      </m:d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      →    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𝑛</m:t>
                      </m:r>
                      <m:d>
                        <m:dPr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𝐴</m:t>
                          </m:r>
                        </m:e>
                      </m:d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3</m:t>
                      </m:r>
                      <m:r>
                        <a:rPr lang="en-US" sz="3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           →    </m:t>
                      </m:r>
                      <m:r>
                        <a:rPr lang="en-US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     </m:t>
                      </m:r>
                      <m:r>
                        <a:rPr lang="fa-IR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ها</m:t>
                      </m:r>
                      <m:r>
                        <a:rPr lang="fa-IR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زیرمجموعه</m:t>
                      </m:r>
                      <m:r>
                        <a:rPr lang="fa-IR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تعداد</m:t>
                      </m:r>
                      <m:r>
                        <a:rPr lang="fa-IR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effectLst/>
                              <a:latin typeface="Cambria Math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</m:ctrlPr>
                        </m:sSupPr>
                        <m:e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  <m:sup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B Nazanin" panose="00000400000000000000" pitchFamily="2" charset="-78"/>
                            </a:rPr>
                            <m:t>3</m:t>
                          </m:r>
                        </m:sup>
                      </m:sSup>
                      <m:r>
                        <a:rPr lang="en-US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=</m:t>
                      </m:r>
                      <m:r>
                        <a:rPr lang="en-US" sz="32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m:t>8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33717" y="2277769"/>
                <a:ext cx="12613341" cy="3306418"/>
              </a:xfrm>
              <a:prstGeom prst="rect">
                <a:avLst/>
              </a:prstGeom>
              <a:blipFill rotWithShape="1">
                <a:blip r:embed="rId2"/>
                <a:stretch>
                  <a:fillRect r="-12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3753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80" y="194153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دانشجویان محترم می توانند پاسخ سوالات را در پیام رسان </a:t>
            </a:r>
          </a:p>
          <a:p>
            <a:pPr marL="0" indent="0" algn="ctr">
              <a:buNone/>
            </a:pPr>
            <a:r>
              <a:rPr lang="fa-IR" sz="4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ایتا یا واتس اپ ارسال نمایند</a:t>
            </a:r>
            <a:endParaRPr lang="en-US" sz="4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440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800" dirty="0" smtClean="0">
                <a:cs typeface="B Jadid" pitchFamily="2" charset="-78"/>
              </a:rPr>
              <a:t>مجموعه ها</a:t>
            </a:r>
            <a:endParaRPr lang="en-US" sz="8800" dirty="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39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1510" y="1557338"/>
            <a:ext cx="1115192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معرفی مجموعه: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در زندگی روزمره از واژه هایی مانند دسته ، گروه و مجموعه استفاده می کنیم.اگر چند عدد را داخل دو آکولاد قرار دهیم و آن را با حرفی چون </a:t>
            </a:r>
            <a:r>
              <a:rPr lang="en-US" sz="2800" b="1" dirty="0" smtClean="0">
                <a:cs typeface="B Nazanin" panose="00000400000000000000" pitchFamily="2" charset="-78"/>
              </a:rPr>
              <a:t>A,B</a:t>
            </a:r>
            <a:r>
              <a:rPr lang="fa-IR" sz="2800" b="1" dirty="0" smtClean="0">
                <a:cs typeface="B Nazanin" panose="00000400000000000000" pitchFamily="2" charset="-78"/>
              </a:rPr>
              <a:t> و... نام گذاری کنیم و بنویسیم مثلا 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                                 در این صورت یک مجموعه تشکیل داده ایم .به هریک از ارقام 1،2،3 یک عضو می گوییم . مجموعه </a:t>
            </a:r>
            <a:r>
              <a:rPr lang="en-US" sz="2800" b="1" dirty="0" smtClean="0">
                <a:cs typeface="B Nazanin" panose="00000400000000000000" pitchFamily="2" charset="-78"/>
              </a:rPr>
              <a:t>A</a:t>
            </a:r>
            <a:r>
              <a:rPr lang="fa-IR" sz="2800" b="1" dirty="0" smtClean="0">
                <a:cs typeface="B Nazanin" panose="00000400000000000000" pitchFamily="2" charset="-78"/>
              </a:rPr>
              <a:t> دارای 3 عضو است .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*مجموعه شمارنده های طبیعی و اول عدد60</a:t>
            </a:r>
            <a:endParaRPr lang="fa-IR" sz="28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0088050" y="3635791"/>
          <a:ext cx="1735389" cy="553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1155600" imgH="368280" progId="Equation.DSMT4">
                  <p:embed/>
                </p:oleObj>
              </mc:Choice>
              <mc:Fallback>
                <p:oleObj name="Equation" r:id="rId3" imgW="11556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88050" y="3635791"/>
                        <a:ext cx="1735389" cy="553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189036" y="4835158"/>
          <a:ext cx="2520021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180800" imgH="368280" progId="Equation.DSMT4">
                  <p:embed/>
                </p:oleObj>
              </mc:Choice>
              <mc:Fallback>
                <p:oleObj name="Equation" r:id="rId5" imgW="11808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9036" y="4835158"/>
                        <a:ext cx="2520021" cy="78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02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 rtl="1"/>
                <a:r>
                  <a:rPr lang="fa-IR" sz="2400" dirty="0">
                    <a:latin typeface="B Titr"/>
                    <a:cs typeface="B Jadid" pitchFamily="2" charset="-78"/>
                  </a:rPr>
                  <a:t>اعداد طبیعی: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𝑁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  <m:r>
                          <a:rPr lang="en-US" sz="2400" i="1">
                            <a:latin typeface="Cambria Math"/>
                          </a:rPr>
                          <m:t>,……..</m:t>
                        </m:r>
                      </m:e>
                    </m:d>
                  </m:oMath>
                </a14:m>
                <a:endParaRPr lang="en-US" sz="2400" dirty="0">
                  <a:latin typeface="B Titr"/>
                  <a:cs typeface="B Jadid" pitchFamily="2" charset="-78"/>
                </a:endParaRPr>
              </a:p>
              <a:p>
                <a:pPr algn="just" rtl="1"/>
                <a:r>
                  <a:rPr lang="fa-IR" sz="2400" dirty="0">
                    <a:latin typeface="B Titr"/>
                    <a:cs typeface="B Jadid" pitchFamily="2" charset="-78"/>
                  </a:rPr>
                  <a:t>اعداد صحیح: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𝑍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……,−</m:t>
                        </m:r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,−</m:t>
                        </m:r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,−</m:t>
                        </m:r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,−,−</m:t>
                        </m:r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,…..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</m:oMath>
                </a14:m>
                <a:endParaRPr lang="en-US" sz="2400" dirty="0">
                  <a:latin typeface="B Titr"/>
                  <a:cs typeface="B Jadid" pitchFamily="2" charset="-78"/>
                </a:endParaRPr>
              </a:p>
              <a:p>
                <a:pPr algn="just" rtl="1"/>
                <a:r>
                  <a:rPr lang="fa-IR" sz="2400" dirty="0">
                    <a:latin typeface="B Titr"/>
                    <a:cs typeface="B Jadid" pitchFamily="2" charset="-78"/>
                  </a:rPr>
                  <a:t>اعداد گویا:اعداد کسری که </a:t>
                </a:r>
                <a:r>
                  <a:rPr lang="ar-SA" sz="2400" dirty="0">
                    <a:latin typeface="B Titr"/>
                    <a:cs typeface="B Jadid" pitchFamily="2" charset="-78"/>
                  </a:rPr>
                  <a:t>در نمایش اعشاری کسر متناهی یا مختوم است؛مثل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ar-SA" sz="2400" dirty="0">
                    <a:latin typeface="B Titr"/>
                    <a:cs typeface="B Jadid" pitchFamily="2" charset="-78"/>
                  </a:rPr>
                  <a:t> و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=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>
                        <a:latin typeface="Cambria Math"/>
                      </a:rPr>
                      <m:t>.</m:t>
                    </m:r>
                    <m:r>
                      <a:rPr lang="en-US" sz="2400">
                        <a:latin typeface="Cambria Math"/>
                      </a:rPr>
                      <m:t>3333333</m:t>
                    </m:r>
                    <m:r>
                      <a:rPr lang="en-US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ar-SA" sz="2400" dirty="0">
                    <a:latin typeface="B Titr"/>
                    <a:cs typeface="B Jadid" pitchFamily="2" charset="-78"/>
                  </a:rPr>
                  <a:t> اعداد گویا را با </a:t>
                </a:r>
                <a:r>
                  <a:rPr lang="en-US" sz="2400" dirty="0">
                    <a:latin typeface="B Titr"/>
                    <a:cs typeface="B Jadid" pitchFamily="2" charset="-78"/>
                  </a:rPr>
                  <a:t>Q </a:t>
                </a:r>
                <a:r>
                  <a:rPr lang="fa-IR" sz="2400" dirty="0">
                    <a:latin typeface="B Titr"/>
                    <a:cs typeface="B Jadid" pitchFamily="2" charset="-78"/>
                  </a:rPr>
                  <a:t>نمایش می دهند. اعداد رادیکالی که عدد زیر رادیکال نتواند از رادیکال خارجج شود جز اعدا کویا نیست</a:t>
                </a:r>
                <a:r>
                  <a:rPr lang="fa-IR" sz="2400" dirty="0" smtClean="0">
                    <a:latin typeface="B Titr"/>
                    <a:cs typeface="B Jadid" pitchFamily="2" charset="-78"/>
                  </a:rPr>
                  <a:t>.</a:t>
                </a:r>
              </a:p>
              <a:p>
                <a:pPr algn="just" rtl="1"/>
                <a:r>
                  <a:rPr lang="ar-SA" sz="2400" dirty="0">
                    <a:latin typeface="B Titr"/>
                    <a:cs typeface="B Jadid" pitchFamily="2" charset="-78"/>
                  </a:rPr>
                  <a:t>عددهایی مانند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  <a:cs typeface="B Jadid" pitchFamily="2" charset="-78"/>
                          </a:rPr>
                        </m:ctrlPr>
                      </m:radPr>
                      <m:deg/>
                      <m:e>
                        <m:r>
                          <a:rPr lang="en-US" sz="2400">
                            <a:latin typeface="Cambria Math"/>
                            <a:cs typeface="B Jadid" pitchFamily="2" charset="-78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latin typeface="B Titr"/>
                    <a:cs typeface="B Jadid" pitchFamily="2" charset="-78"/>
                  </a:rPr>
                  <a:t> </a:t>
                </a:r>
                <a:r>
                  <a:rPr lang="ar-SA" sz="2400" dirty="0">
                    <a:latin typeface="B Titr"/>
                    <a:cs typeface="B Jadid" pitchFamily="2" charset="-78"/>
                  </a:rPr>
                  <a:t>و01001000100001/0و</a:t>
                </a:r>
                <a:r>
                  <a:rPr lang="en-US" sz="2400" dirty="0">
                    <a:latin typeface="B Titr"/>
                    <a:cs typeface="B Jadid" pitchFamily="2" charset="-78"/>
                  </a:rPr>
                  <a:t> π </a:t>
                </a:r>
                <a:r>
                  <a:rPr lang="ar-SA" sz="2400" dirty="0">
                    <a:latin typeface="B Titr"/>
                    <a:cs typeface="B Jadid" pitchFamily="2" charset="-78"/>
                  </a:rPr>
                  <a:t>را، که تعداد ارقام اعشاری آنها بیشمار و دارای دوره تناوب نیستند عدد گنگ  یا اصم میگوییم و آن را با </a:t>
                </a:r>
                <a:r>
                  <a:rPr lang="he-IL" sz="2400" dirty="0">
                    <a:latin typeface="B Titr"/>
                    <a:cs typeface="B Jadid" pitchFamily="2" charset="-78"/>
                  </a:rPr>
                  <a:t>׳</a:t>
                </a:r>
                <a:r>
                  <a:rPr lang="en-US" sz="2400" dirty="0">
                    <a:latin typeface="B Titr"/>
                    <a:cs typeface="B Jadid" pitchFamily="2" charset="-78"/>
                  </a:rPr>
                  <a:t>Q </a:t>
                </a:r>
                <a:r>
                  <a:rPr lang="ar-SA" sz="2400" dirty="0">
                    <a:latin typeface="B Titr"/>
                    <a:cs typeface="B Jadid" pitchFamily="2" charset="-78"/>
                  </a:rPr>
                  <a:t>نمایش میدهیم.</a:t>
                </a:r>
                <a:endParaRPr lang="en-US" sz="2400" dirty="0">
                  <a:latin typeface="B Titr"/>
                  <a:cs typeface="B Jadid" pitchFamily="2" charset="-78"/>
                </a:endParaRPr>
              </a:p>
              <a:p>
                <a:pPr algn="just" rtl="1"/>
                <a:r>
                  <a:rPr lang="fa-IR" sz="2400" smtClean="0">
                    <a:latin typeface="B Titr"/>
                    <a:cs typeface="B Jadid" pitchFamily="2" charset="-78"/>
                  </a:rPr>
                  <a:t>اعداد </a:t>
                </a:r>
                <a:r>
                  <a:rPr lang="fa-IR" sz="2400" dirty="0">
                    <a:latin typeface="B Titr"/>
                    <a:cs typeface="B Jadid" pitchFamily="2" charset="-78"/>
                  </a:rPr>
                  <a:t>حقیقی:تمامی اعداد بجز رادیکال با فرجه زوج که زیر رادیکال منفی باشد را شامل می شود.اعداد حقیقی را با </a:t>
                </a:r>
                <a:r>
                  <a:rPr lang="en-US" sz="2400" dirty="0">
                    <a:latin typeface="B Titr"/>
                    <a:cs typeface="B Jadid" pitchFamily="2" charset="-78"/>
                  </a:rPr>
                  <a:t>R</a:t>
                </a:r>
                <a:r>
                  <a:rPr lang="fa-IR" sz="2400" dirty="0">
                    <a:latin typeface="B Titr"/>
                    <a:cs typeface="B Jadid" pitchFamily="2" charset="-78"/>
                  </a:rPr>
                  <a:t> نمایش می دهند.</a:t>
                </a:r>
                <a:endParaRPr lang="en-US" sz="2400" dirty="0">
                  <a:latin typeface="B Titr"/>
                  <a:cs typeface="B Jadid" pitchFamily="2" charset="-78"/>
                </a:endParaRPr>
              </a:p>
              <a:p>
                <a:pPr algn="just"/>
                <a:endParaRPr lang="en-US" sz="2400" dirty="0">
                  <a:latin typeface="B Titr"/>
                  <a:cs typeface="B Jadid" pitchFamily="2" charset="-7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81" t="-2381" r="-812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09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2867819"/>
            <a:ext cx="10001250" cy="2266950"/>
          </a:xfrm>
        </p:spPr>
      </p:pic>
    </p:spTree>
    <p:extLst>
      <p:ext uri="{BB962C8B-B14F-4D97-AF65-F5344CB8AC3E}">
        <p14:creationId xmlns:p14="http://schemas.microsoft.com/office/powerpoint/2010/main" val="85099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95835" y="2169793"/>
                <a:ext cx="11631706" cy="3916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a-IR" sz="2800" dirty="0" smtClean="0">
                    <a:latin typeface="Berlin Sans FB" pitchFamily="34" charset="0"/>
                    <a:ea typeface="Calibri" panose="020F0502020204030204" pitchFamily="34" charset="0"/>
                    <a:cs typeface="B Farnaz" pitchFamily="2" charset="-78"/>
                  </a:rPr>
                  <a:t>مثال 1:</a:t>
                </a:r>
                <a:endParaRPr lang="en-US" sz="2400" dirty="0">
                  <a:effectLst/>
                  <a:latin typeface="Berlin Sans FB" pitchFamily="34" charset="0"/>
                  <a:ea typeface="Calibri" panose="020F0502020204030204" pitchFamily="34" charset="0"/>
                  <a:cs typeface="B Farnaz" pitchFamily="2" charset="-78"/>
                </a:endParaRPr>
              </a:p>
              <a:p>
                <a:pPr rt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𝐴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4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5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6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15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60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←                    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60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عدد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طبیعی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های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شمارنده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مجموعه</m:t>
                      </m:r>
                    </m:oMath>
                  </m:oMathPara>
                </a14:m>
                <a:endParaRPr lang="en-US" sz="2400" dirty="0">
                  <a:effectLst/>
                  <a:latin typeface="Berlin Sans FB" pitchFamily="34" charset="0"/>
                  <a:ea typeface="Calibri" panose="020F0502020204030204" pitchFamily="34" charset="0"/>
                  <a:cs typeface="B Farnaz" pitchFamily="2" charset="-78"/>
                </a:endParaRPr>
              </a:p>
              <a:p>
                <a:pPr rt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𝐵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</m:t>
                      </m:r>
                      <m:r>
                        <a:rPr lang="en-US" sz="2400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← 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60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عدد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اول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های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شمارنده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مجموعه</m:t>
                      </m:r>
                    </m:oMath>
                  </m:oMathPara>
                </a14:m>
                <a:endParaRPr lang="en-US" sz="2400" dirty="0">
                  <a:effectLst/>
                  <a:latin typeface="Berlin Sans FB" pitchFamily="34" charset="0"/>
                  <a:ea typeface="Calibri" panose="020F0502020204030204" pitchFamily="34" charset="0"/>
                  <a:cs typeface="B Farnaz" pitchFamily="2" charset="-78"/>
                </a:endParaRPr>
              </a:p>
              <a:p>
                <a:pPr rt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𝐶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10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30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60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</m:t>
                      </m:r>
                      <m:r>
                        <a:rPr lang="en-US" sz="2400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←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اند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ده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مضرب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که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60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های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شمارنده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مجموعه</m:t>
                      </m:r>
                    </m:oMath>
                  </m:oMathPara>
                </a14:m>
                <a:endParaRPr lang="en-US" sz="2400" dirty="0">
                  <a:effectLst/>
                  <a:latin typeface="Berlin Sans FB" pitchFamily="34" charset="0"/>
                  <a:ea typeface="Calibri" panose="020F0502020204030204" pitchFamily="34" charset="0"/>
                  <a:cs typeface="B Farnaz" pitchFamily="2" charset="-78"/>
                </a:endParaRPr>
              </a:p>
              <a:p>
                <a:pPr rt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𝐷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   ←    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60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عدد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زوج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و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اول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های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شمارنده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مجموعه</m:t>
                      </m:r>
                    </m:oMath>
                  </m:oMathPara>
                </a14:m>
                <a:endParaRPr lang="en-US" sz="2400" dirty="0">
                  <a:effectLst/>
                  <a:latin typeface="Berlin Sans FB" pitchFamily="34" charset="0"/>
                  <a:ea typeface="Calibri" panose="020F0502020204030204" pitchFamily="34" charset="0"/>
                  <a:cs typeface="B Farnaz" pitchFamily="2" charset="-78"/>
                </a:endParaRPr>
              </a:p>
              <a:p>
                <a:pPr rtl="1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𝐸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effectLst/>
                              <a:latin typeface="Cambria Math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B Nazanin" panose="00000400000000000000" pitchFamily="2" charset="-78"/>
                            </a:rPr>
                            <m:t> 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           ←             </m:t>
                      </m:r>
                      <m:r>
                        <a:rPr lang="en-US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                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60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عدد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7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مضرب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های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شمارنده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 </m:t>
                      </m:r>
                      <m:r>
                        <a:rPr lang="fa-IR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m:t>مجموعه</m:t>
                      </m:r>
                    </m:oMath>
                  </m:oMathPara>
                </a14:m>
                <a:endParaRPr lang="en-US" sz="2400" dirty="0">
                  <a:effectLst/>
                  <a:latin typeface="Berlin Sans FB" pitchFamily="34" charset="0"/>
                  <a:ea typeface="Calibri" panose="020F0502020204030204" pitchFamily="34" charset="0"/>
                  <a:cs typeface="B Farnaz" pitchFamily="2" charset="-78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35" y="2169793"/>
                <a:ext cx="11631706" cy="3916970"/>
              </a:xfrm>
              <a:prstGeom prst="rect">
                <a:avLst/>
              </a:prstGeom>
              <a:blipFill rotWithShape="1">
                <a:blip r:embed="rId2"/>
                <a:stretch>
                  <a:fillRect t="-1402" r="-1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43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7" y="2330984"/>
            <a:ext cx="111519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*در نمایش مجموعه ، جا به جایی اعضای مجموعه مهم نیست .</a:t>
            </a:r>
          </a:p>
          <a:p>
            <a:pPr algn="just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*عدد 2 عضوی از مجموعه</a:t>
            </a:r>
            <a:r>
              <a:rPr lang="en-US" sz="2800" b="1" dirty="0" smtClean="0">
                <a:cs typeface="B Nazanin" panose="00000400000000000000" pitchFamily="2" charset="-78"/>
              </a:rPr>
              <a:t>B</a:t>
            </a:r>
            <a:r>
              <a:rPr lang="fa-IR" sz="2800" b="1" dirty="0" smtClean="0">
                <a:cs typeface="B Nazanin" panose="00000400000000000000" pitchFamily="2" charset="-78"/>
              </a:rPr>
              <a:t> است و به این صورت نوشته می شود                   و                   </a:t>
            </a:r>
          </a:p>
          <a:p>
            <a:pPr algn="just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*نمایش مجموعه با استفاده از نمودار ون 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977898" y="3484292"/>
          <a:ext cx="114347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3" imgW="533160" imgH="253800" progId="Equation.DSMT4">
                  <p:embed/>
                </p:oleObj>
              </mc:Choice>
              <mc:Fallback>
                <p:oleObj name="Equation" r:id="rId3" imgW="533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7898" y="3484292"/>
                        <a:ext cx="1143477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527776" y="3484292"/>
          <a:ext cx="12239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5" imgW="571320" imgH="241200" progId="Equation.DSMT4">
                  <p:embed/>
                </p:oleObj>
              </mc:Choice>
              <mc:Fallback>
                <p:oleObj name="Equation" r:id="rId5" imgW="571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27776" y="3484292"/>
                        <a:ext cx="1223962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977898" y="5216067"/>
          <a:ext cx="251558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7" imgW="1409400" imgH="368280" progId="Equation.DSMT4">
                  <p:embed/>
                </p:oleObj>
              </mc:Choice>
              <mc:Fallback>
                <p:oleObj name="Equation" r:id="rId7" imgW="14094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7898" y="5216067"/>
                        <a:ext cx="2515585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4122304" y="4780298"/>
            <a:ext cx="2286000" cy="1528762"/>
          </a:xfrm>
          <a:prstGeom prst="ellipse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B Nazanin" panose="00000400000000000000" pitchFamily="2" charset="-78"/>
              </a:rPr>
              <a:t>1    2</a:t>
            </a:r>
          </a:p>
          <a:p>
            <a:pPr algn="ctr"/>
            <a:r>
              <a:rPr lang="fa-IR" sz="4000" dirty="0" smtClean="0">
                <a:cs typeface="B Nazanin" panose="00000400000000000000" pitchFamily="2" charset="-78"/>
              </a:rPr>
              <a:t>3     4</a:t>
            </a:r>
            <a:endParaRPr lang="en-US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617252" y="5288255"/>
          <a:ext cx="541338" cy="512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9" imgW="241200" imgH="228600" progId="Equation.DSMT4">
                  <p:embed/>
                </p:oleObj>
              </mc:Choice>
              <mc:Fallback>
                <p:oleObj name="Equation" r:id="rId9" imgW="241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17252" y="5288255"/>
                        <a:ext cx="541338" cy="512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231717" y="827934"/>
          <a:ext cx="2520021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11" imgW="1180800" imgH="368280" progId="Equation.DSMT4">
                  <p:embed/>
                </p:oleObj>
              </mc:Choice>
              <mc:Fallback>
                <p:oleObj name="Equation" r:id="rId11" imgW="11808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31717" y="827934"/>
                        <a:ext cx="2520021" cy="78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78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797" y="2228828"/>
            <a:ext cx="111519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 مجموعه تهی             یا                      مجموعه ای است که هیچ عضوی ندارد . مجموعه اعداد طبیعی بین 5 و 6 تهی است .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*دو مجموعه ی </a:t>
            </a:r>
            <a:r>
              <a:rPr lang="en-US" sz="2800" b="1" dirty="0">
                <a:cs typeface="B Nazanin" panose="00000400000000000000" pitchFamily="2" charset="-78"/>
              </a:rPr>
              <a:t>A</a:t>
            </a:r>
            <a:r>
              <a:rPr lang="fa-IR" sz="2800" b="1" dirty="0" smtClean="0">
                <a:cs typeface="B Nazanin" panose="00000400000000000000" pitchFamily="2" charset="-78"/>
              </a:rPr>
              <a:t>  و </a:t>
            </a:r>
            <a:r>
              <a:rPr lang="en-US" sz="2800" b="1" dirty="0" smtClean="0">
                <a:cs typeface="B Nazanin" panose="00000400000000000000" pitchFamily="2" charset="-78"/>
              </a:rPr>
              <a:t>B</a:t>
            </a:r>
            <a:r>
              <a:rPr lang="fa-IR" sz="2800" b="1" dirty="0" smtClean="0">
                <a:cs typeface="B Nazanin" panose="00000400000000000000" pitchFamily="2" charset="-78"/>
              </a:rPr>
              <a:t> را برابر می گوییم . هرگاه هر عضو </a:t>
            </a:r>
            <a:r>
              <a:rPr lang="en-US" sz="2800" b="1" dirty="0" smtClean="0">
                <a:cs typeface="B Nazanin" panose="00000400000000000000" pitchFamily="2" charset="-78"/>
              </a:rPr>
              <a:t>A </a:t>
            </a:r>
            <a:r>
              <a:rPr lang="fa-IR" sz="2800" b="1" dirty="0" smtClean="0">
                <a:cs typeface="B Nazanin" panose="00000400000000000000" pitchFamily="2" charset="-78"/>
              </a:rPr>
              <a:t> ، عضوی از </a:t>
            </a:r>
            <a:r>
              <a:rPr lang="en-US" sz="2800" b="1" dirty="0" smtClean="0">
                <a:cs typeface="B Nazanin" panose="00000400000000000000" pitchFamily="2" charset="-78"/>
              </a:rPr>
              <a:t>B </a:t>
            </a:r>
            <a:r>
              <a:rPr lang="fa-IR" sz="2800" b="1" dirty="0" smtClean="0">
                <a:cs typeface="B Nazanin" panose="00000400000000000000" pitchFamily="2" charset="-78"/>
              </a:rPr>
              <a:t>، و هر عضو </a:t>
            </a:r>
            <a:r>
              <a:rPr lang="en-US" sz="2800" b="1" dirty="0" smtClean="0">
                <a:cs typeface="B Nazanin" panose="00000400000000000000" pitchFamily="2" charset="-78"/>
              </a:rPr>
              <a:t>B </a:t>
            </a:r>
            <a:r>
              <a:rPr lang="fa-IR" sz="2800" b="1" dirty="0" smtClean="0">
                <a:cs typeface="B Nazanin" panose="00000400000000000000" pitchFamily="2" charset="-78"/>
              </a:rPr>
              <a:t>، عضوی از </a:t>
            </a:r>
            <a:r>
              <a:rPr lang="en-US" sz="2800" b="1" dirty="0">
                <a:cs typeface="B Nazanin" panose="00000400000000000000" pitchFamily="2" charset="-78"/>
              </a:rPr>
              <a:t>A </a:t>
            </a:r>
            <a:r>
              <a:rPr lang="fa-IR" sz="2800" b="1" dirty="0" smtClean="0">
                <a:cs typeface="B Nazanin" panose="00000400000000000000" pitchFamily="2" charset="-78"/>
              </a:rPr>
              <a:t> باشد .</a:t>
            </a:r>
          </a:p>
          <a:p>
            <a:pPr algn="just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* مجموعه سه عدد طبیعی متوالی که جمع آنها 27 است و مجموعه عددهای طبیعی بین 7و 11 برابر هستند .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328408"/>
              </p:ext>
            </p:extLst>
          </p:nvPr>
        </p:nvGraphicFramePr>
        <p:xfrm>
          <a:off x="9928872" y="2396253"/>
          <a:ext cx="633413" cy="601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253800" imgH="241200" progId="Equation.DSMT4">
                  <p:embed/>
                </p:oleObj>
              </mc:Choice>
              <mc:Fallback>
                <p:oleObj name="Equation" r:id="rId3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28872" y="2396253"/>
                        <a:ext cx="633413" cy="601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654373"/>
              </p:ext>
            </p:extLst>
          </p:nvPr>
        </p:nvGraphicFramePr>
        <p:xfrm>
          <a:off x="8949207" y="2344737"/>
          <a:ext cx="737138" cy="73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" imgW="368280" imgH="368280" progId="Equation.DSMT4">
                  <p:embed/>
                </p:oleObj>
              </mc:Choice>
              <mc:Fallback>
                <p:oleObj name="Equation" r:id="rId5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49207" y="2344737"/>
                        <a:ext cx="737138" cy="737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089025" y="5905753"/>
          <a:ext cx="1468438" cy="645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7" imgW="838080" imgH="368280" progId="Equation.DSMT4">
                  <p:embed/>
                </p:oleObj>
              </mc:Choice>
              <mc:Fallback>
                <p:oleObj name="Equation" r:id="rId7" imgW="8380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9025" y="5905753"/>
                        <a:ext cx="1468438" cy="645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889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1523</Words>
  <Application>Microsoft Office PowerPoint</Application>
  <PresentationFormat>Custom</PresentationFormat>
  <Paragraphs>112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reyhaneh</cp:lastModifiedBy>
  <cp:revision>78</cp:revision>
  <dcterms:created xsi:type="dcterms:W3CDTF">2015-07-06T05:06:21Z</dcterms:created>
  <dcterms:modified xsi:type="dcterms:W3CDTF">2009-08-19T21:26:37Z</dcterms:modified>
</cp:coreProperties>
</file>