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57" r:id="rId5"/>
    <p:sldId id="263" r:id="rId6"/>
    <p:sldId id="259" r:id="rId7"/>
    <p:sldId id="264" r:id="rId8"/>
    <p:sldId id="266" r:id="rId9"/>
    <p:sldId id="267" r:id="rId10"/>
    <p:sldId id="265" r:id="rId11"/>
    <p:sldId id="268" r:id="rId12"/>
    <p:sldId id="269" r:id="rId13"/>
    <p:sldId id="270" r:id="rId14"/>
    <p:sldId id="272"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00832E-E1A2-4C9E-A60F-452146488043}"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FB9EB1-ED09-4D88-83DA-8E3D5268011E}" type="slidenum">
              <a:rPr lang="en-US" smtClean="0"/>
              <a:t>‹#›</a:t>
            </a:fld>
            <a:endParaRPr lang="en-US"/>
          </a:p>
        </p:txBody>
      </p:sp>
    </p:spTree>
    <p:extLst>
      <p:ext uri="{BB962C8B-B14F-4D97-AF65-F5344CB8AC3E}">
        <p14:creationId xmlns:p14="http://schemas.microsoft.com/office/powerpoint/2010/main" val="142169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00832E-E1A2-4C9E-A60F-452146488043}"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FB9EB1-ED09-4D88-83DA-8E3D5268011E}" type="slidenum">
              <a:rPr lang="en-US" smtClean="0"/>
              <a:t>‹#›</a:t>
            </a:fld>
            <a:endParaRPr lang="en-US"/>
          </a:p>
        </p:txBody>
      </p:sp>
    </p:spTree>
    <p:extLst>
      <p:ext uri="{BB962C8B-B14F-4D97-AF65-F5344CB8AC3E}">
        <p14:creationId xmlns:p14="http://schemas.microsoft.com/office/powerpoint/2010/main" val="3098053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00832E-E1A2-4C9E-A60F-452146488043}"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FB9EB1-ED09-4D88-83DA-8E3D5268011E}" type="slidenum">
              <a:rPr lang="en-US" smtClean="0"/>
              <a:t>‹#›</a:t>
            </a:fld>
            <a:endParaRPr lang="en-US"/>
          </a:p>
        </p:txBody>
      </p:sp>
    </p:spTree>
    <p:extLst>
      <p:ext uri="{BB962C8B-B14F-4D97-AF65-F5344CB8AC3E}">
        <p14:creationId xmlns:p14="http://schemas.microsoft.com/office/powerpoint/2010/main" val="3105874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00832E-E1A2-4C9E-A60F-452146488043}"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FB9EB1-ED09-4D88-83DA-8E3D5268011E}" type="slidenum">
              <a:rPr lang="en-US" smtClean="0"/>
              <a:t>‹#›</a:t>
            </a:fld>
            <a:endParaRPr lang="en-US"/>
          </a:p>
        </p:txBody>
      </p:sp>
    </p:spTree>
    <p:extLst>
      <p:ext uri="{BB962C8B-B14F-4D97-AF65-F5344CB8AC3E}">
        <p14:creationId xmlns:p14="http://schemas.microsoft.com/office/powerpoint/2010/main" val="1187685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00832E-E1A2-4C9E-A60F-452146488043}" type="datetimeFigureOut">
              <a:rPr lang="en-US" smtClean="0"/>
              <a:t>3/9/2020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FB9EB1-ED09-4D88-83DA-8E3D5268011E}" type="slidenum">
              <a:rPr lang="en-US" smtClean="0"/>
              <a:t>‹#›</a:t>
            </a:fld>
            <a:endParaRPr lang="en-US"/>
          </a:p>
        </p:txBody>
      </p:sp>
    </p:spTree>
    <p:extLst>
      <p:ext uri="{BB962C8B-B14F-4D97-AF65-F5344CB8AC3E}">
        <p14:creationId xmlns:p14="http://schemas.microsoft.com/office/powerpoint/2010/main" val="19950517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00832E-E1A2-4C9E-A60F-452146488043}"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FB9EB1-ED09-4D88-83DA-8E3D5268011E}" type="slidenum">
              <a:rPr lang="en-US" smtClean="0"/>
              <a:t>‹#›</a:t>
            </a:fld>
            <a:endParaRPr lang="en-US"/>
          </a:p>
        </p:txBody>
      </p:sp>
    </p:spTree>
    <p:extLst>
      <p:ext uri="{BB962C8B-B14F-4D97-AF65-F5344CB8AC3E}">
        <p14:creationId xmlns:p14="http://schemas.microsoft.com/office/powerpoint/2010/main" val="1664988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00832E-E1A2-4C9E-A60F-452146488043}" type="datetimeFigureOut">
              <a:rPr lang="en-US" smtClean="0"/>
              <a:t>3/9/2020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FB9EB1-ED09-4D88-83DA-8E3D5268011E}" type="slidenum">
              <a:rPr lang="en-US" smtClean="0"/>
              <a:t>‹#›</a:t>
            </a:fld>
            <a:endParaRPr lang="en-US"/>
          </a:p>
        </p:txBody>
      </p:sp>
    </p:spTree>
    <p:extLst>
      <p:ext uri="{BB962C8B-B14F-4D97-AF65-F5344CB8AC3E}">
        <p14:creationId xmlns:p14="http://schemas.microsoft.com/office/powerpoint/2010/main" val="1438121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00832E-E1A2-4C9E-A60F-452146488043}" type="datetimeFigureOut">
              <a:rPr lang="en-US" smtClean="0"/>
              <a:t>3/9/2020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FB9EB1-ED09-4D88-83DA-8E3D5268011E}" type="slidenum">
              <a:rPr lang="en-US" smtClean="0"/>
              <a:t>‹#›</a:t>
            </a:fld>
            <a:endParaRPr lang="en-US"/>
          </a:p>
        </p:txBody>
      </p:sp>
    </p:spTree>
    <p:extLst>
      <p:ext uri="{BB962C8B-B14F-4D97-AF65-F5344CB8AC3E}">
        <p14:creationId xmlns:p14="http://schemas.microsoft.com/office/powerpoint/2010/main" val="3782834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00832E-E1A2-4C9E-A60F-452146488043}" type="datetimeFigureOut">
              <a:rPr lang="en-US" smtClean="0"/>
              <a:t>3/9/2020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FB9EB1-ED09-4D88-83DA-8E3D5268011E}" type="slidenum">
              <a:rPr lang="en-US" smtClean="0"/>
              <a:t>‹#›</a:t>
            </a:fld>
            <a:endParaRPr lang="en-US"/>
          </a:p>
        </p:txBody>
      </p:sp>
    </p:spTree>
    <p:extLst>
      <p:ext uri="{BB962C8B-B14F-4D97-AF65-F5344CB8AC3E}">
        <p14:creationId xmlns:p14="http://schemas.microsoft.com/office/powerpoint/2010/main" val="471580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00832E-E1A2-4C9E-A60F-452146488043}"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FB9EB1-ED09-4D88-83DA-8E3D5268011E}" type="slidenum">
              <a:rPr lang="en-US" smtClean="0"/>
              <a:t>‹#›</a:t>
            </a:fld>
            <a:endParaRPr lang="en-US"/>
          </a:p>
        </p:txBody>
      </p:sp>
    </p:spTree>
    <p:extLst>
      <p:ext uri="{BB962C8B-B14F-4D97-AF65-F5344CB8AC3E}">
        <p14:creationId xmlns:p14="http://schemas.microsoft.com/office/powerpoint/2010/main" val="1085613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00832E-E1A2-4C9E-A60F-452146488043}" type="datetimeFigureOut">
              <a:rPr lang="en-US" smtClean="0"/>
              <a:t>3/9/2020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FB9EB1-ED09-4D88-83DA-8E3D5268011E}" type="slidenum">
              <a:rPr lang="en-US" smtClean="0"/>
              <a:t>‹#›</a:t>
            </a:fld>
            <a:endParaRPr lang="en-US"/>
          </a:p>
        </p:txBody>
      </p:sp>
    </p:spTree>
    <p:extLst>
      <p:ext uri="{BB962C8B-B14F-4D97-AF65-F5344CB8AC3E}">
        <p14:creationId xmlns:p14="http://schemas.microsoft.com/office/powerpoint/2010/main" val="2215431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00832E-E1A2-4C9E-A60F-452146488043}" type="datetimeFigureOut">
              <a:rPr lang="en-US" smtClean="0"/>
              <a:t>3/9/2020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FB9EB1-ED09-4D88-83DA-8E3D5268011E}" type="slidenum">
              <a:rPr lang="en-US" smtClean="0"/>
              <a:t>‹#›</a:t>
            </a:fld>
            <a:endParaRPr lang="en-US"/>
          </a:p>
        </p:txBody>
      </p:sp>
    </p:spTree>
    <p:extLst>
      <p:ext uri="{BB962C8B-B14F-4D97-AF65-F5344CB8AC3E}">
        <p14:creationId xmlns:p14="http://schemas.microsoft.com/office/powerpoint/2010/main" val="3172907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rtl="1"/>
            <a:r>
              <a:rPr lang="fa-IR" dirty="0" smtClean="0"/>
              <a:t>بیوشیمی</a:t>
            </a:r>
            <a:endParaRPr lang="en-US" dirty="0"/>
          </a:p>
        </p:txBody>
      </p:sp>
    </p:spTree>
    <p:extLst>
      <p:ext uri="{BB962C8B-B14F-4D97-AF65-F5344CB8AC3E}">
        <p14:creationId xmlns:p14="http://schemas.microsoft.com/office/powerpoint/2010/main" val="242876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r>
              <a:rPr lang="fa-IR" dirty="0" smtClean="0">
                <a:solidFill>
                  <a:srgbClr val="FF0000"/>
                </a:solidFill>
              </a:rPr>
              <a:t>اسیدهای چرب </a:t>
            </a:r>
            <a:endParaRPr lang="en-US" dirty="0" smtClean="0">
              <a:solidFill>
                <a:srgbClr val="FF0000"/>
              </a:solidFill>
            </a:endParaRPr>
          </a:p>
          <a:p>
            <a:pPr algn="just" rtl="1"/>
            <a:r>
              <a:rPr lang="fa-IR" dirty="0" smtClean="0"/>
              <a:t>اسیدهای چرب ، اسیدهای آلی هستند که از چربی های طبیعی بدست می آیند . تعداد اتم های کربن در اسیدهای چرب معمولا زوج و از 4 تا 24 است . از نظر ساختمان شیمیایی به دو دسته اسیدهای چرب اشباع و غیراشباع تقسیم می شوند . </a:t>
            </a:r>
            <a:endParaRPr lang="en-US" dirty="0" smtClean="0"/>
          </a:p>
          <a:p>
            <a:pPr algn="r" rtl="1"/>
            <a:endParaRPr lang="en-US" dirty="0"/>
          </a:p>
        </p:txBody>
      </p:sp>
    </p:spTree>
    <p:extLst>
      <p:ext uri="{BB962C8B-B14F-4D97-AF65-F5344CB8AC3E}">
        <p14:creationId xmlns:p14="http://schemas.microsoft.com/office/powerpoint/2010/main" val="33108841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09883"/>
          </a:xfrm>
        </p:spPr>
        <p:txBody>
          <a:bodyPr>
            <a:normAutofit fontScale="90000"/>
          </a:bodyPr>
          <a:lstStyle/>
          <a:p>
            <a:pPr algn="r" rtl="1"/>
            <a:r>
              <a:rPr lang="fa-IR" b="1" dirty="0" smtClean="0"/>
              <a:t>اسیدهای آمینه و پروتئین ها </a:t>
            </a:r>
            <a:r>
              <a:rPr lang="en-US" dirty="0" smtClean="0"/>
              <a:t/>
            </a:r>
            <a:br>
              <a:rPr lang="en-US" dirty="0" smtClean="0"/>
            </a:br>
            <a:endParaRPr lang="en-US" dirty="0"/>
          </a:p>
        </p:txBody>
      </p:sp>
      <p:sp>
        <p:nvSpPr>
          <p:cNvPr id="3" name="Content Placeholder 2"/>
          <p:cNvSpPr>
            <a:spLocks noGrp="1"/>
          </p:cNvSpPr>
          <p:nvPr>
            <p:ph idx="1"/>
          </p:nvPr>
        </p:nvSpPr>
        <p:spPr>
          <a:xfrm>
            <a:off x="838200" y="837127"/>
            <a:ext cx="10515600" cy="5821250"/>
          </a:xfrm>
        </p:spPr>
        <p:txBody>
          <a:bodyPr>
            <a:normAutofit lnSpcReduction="10000"/>
          </a:bodyPr>
          <a:lstStyle/>
          <a:p>
            <a:pPr algn="r" rtl="1"/>
            <a:r>
              <a:rPr lang="fa-IR" dirty="0" smtClean="0"/>
              <a:t>مولکول </a:t>
            </a:r>
            <a:r>
              <a:rPr lang="fa-IR" dirty="0"/>
              <a:t>هایی هستند که توسط سلولهای زنده ساخته می شوند اغلب مولکول های درشتی هستند که به علت ایفای نقش بیولوژیکی به آنها بیوپلیمر می گویند . مانند پروتئین ها و اسیدهای نوکلئیک . </a:t>
            </a:r>
            <a:endParaRPr lang="en-US" dirty="0"/>
          </a:p>
          <a:p>
            <a:pPr algn="r" rtl="1"/>
            <a:r>
              <a:rPr lang="fa-IR" dirty="0"/>
              <a:t>پروتئین ها بیوپلیمرهایی هستند که واحدهای سازنده مولکول آنها اسیدهای آمینه است . از نظر شیمیایی اسیدهای آمینه ترکیبات آلی هستند که در ساختمان آنها حداقل یک عامل کربوکسیل </a:t>
            </a:r>
            <a:r>
              <a:rPr lang="fa-IR" dirty="0" smtClean="0"/>
              <a:t>و </a:t>
            </a:r>
            <a:r>
              <a:rPr lang="fa-IR" dirty="0"/>
              <a:t>یک آمین </a:t>
            </a:r>
            <a:r>
              <a:rPr lang="en-US" dirty="0"/>
              <a:t>( NH</a:t>
            </a:r>
            <a:r>
              <a:rPr lang="en-US" baseline="-25000" dirty="0"/>
              <a:t>2</a:t>
            </a:r>
            <a:r>
              <a:rPr lang="en-US" dirty="0"/>
              <a:t> )</a:t>
            </a:r>
            <a:r>
              <a:rPr lang="fa-IR" dirty="0"/>
              <a:t> وجود دارد.</a:t>
            </a:r>
            <a:endParaRPr lang="en-US" dirty="0"/>
          </a:p>
          <a:p>
            <a:pPr algn="r" rtl="1"/>
            <a:r>
              <a:rPr lang="fa-IR" dirty="0"/>
              <a:t>نام پروتئین از کلمه یونانی </a:t>
            </a:r>
            <a:r>
              <a:rPr lang="en-US" dirty="0"/>
              <a:t>(</a:t>
            </a:r>
            <a:r>
              <a:rPr lang="en-US" dirty="0" err="1"/>
              <a:t>proteios</a:t>
            </a:r>
            <a:r>
              <a:rPr lang="en-US" dirty="0"/>
              <a:t>)</a:t>
            </a:r>
            <a:r>
              <a:rPr lang="fa-IR" dirty="0"/>
              <a:t> به معنی مهمترین گرفته شده است . در واقع پروتئین ها مهمترین دسته از مواد بیوشیمیایی بدن جانداران هستند . پروتئین ها از اتصال اسیدهای آمینه به وسیله پیوند پپیدی به یکدیگر تشکیل می شوند . پیوند پپتیدی از اتصال گروه کربوکسیل یک اسید آمینه با گروه اسید آمینه دیگری به وجود می آید . اگر دو اسید آمینه با یکدیگر پیوند پپتیدی تشکیل دهند ترکیب به دست آمده را دی پپتید ، چنانچه تعداد اسیدهای آمینه از 2 تا 10 عدد باشند ترکیب حاصل را </a:t>
            </a:r>
            <a:r>
              <a:rPr lang="fa-IR" dirty="0" smtClean="0"/>
              <a:t>الیگوپپتید </a:t>
            </a:r>
            <a:r>
              <a:rPr lang="fa-IR" dirty="0"/>
              <a:t>می نامند و اگر تعداد اسیدهای آمینه از 10  تا 50 باشد ترکیب را پلی پپتید می گوبند . ترکیباتی که تعداد اسیدهای آمینه آن از 50 بیشتر و وزن مولکولی آنها از 500 </a:t>
            </a:r>
            <a:r>
              <a:rPr lang="fa-IR" dirty="0" smtClean="0"/>
              <a:t>دالتون تجاوز </a:t>
            </a:r>
            <a:r>
              <a:rPr lang="fa-IR" dirty="0"/>
              <a:t>کند اصطلاحاً پروتئین نامیده می شوند . </a:t>
            </a:r>
            <a:endParaRPr lang="en-US" dirty="0"/>
          </a:p>
        </p:txBody>
      </p:sp>
    </p:spTree>
    <p:extLst>
      <p:ext uri="{BB962C8B-B14F-4D97-AF65-F5344CB8AC3E}">
        <p14:creationId xmlns:p14="http://schemas.microsoft.com/office/powerpoint/2010/main" val="886121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4699" y="2086377"/>
            <a:ext cx="11109101" cy="4771622"/>
          </a:xfrm>
        </p:spPr>
        <p:txBody>
          <a:bodyPr>
            <a:normAutofit/>
          </a:bodyPr>
          <a:lstStyle/>
          <a:p>
            <a:pPr algn="r" rtl="1"/>
            <a:r>
              <a:rPr lang="fa-IR" dirty="0" smtClean="0">
                <a:solidFill>
                  <a:srgbClr val="FF0000"/>
                </a:solidFill>
              </a:rPr>
              <a:t>اختلاف پروتئین ها </a:t>
            </a:r>
            <a:endParaRPr lang="en-US" dirty="0" smtClean="0">
              <a:solidFill>
                <a:srgbClr val="FF0000"/>
              </a:solidFill>
            </a:endParaRPr>
          </a:p>
          <a:p>
            <a:pPr algn="r" rtl="1"/>
            <a:r>
              <a:rPr lang="fa-IR" dirty="0" smtClean="0"/>
              <a:t>اختلاف پروتئین ها با یکدیگر در تعداد اسیدآمینه ، نوع اسیدهای آمینه و ترتیب قرار گرفتن آنها در ساختمان پروتئین است . تعداد اسیدهعای آمینه و ترتیب قرار گرفتن آنها برای هر پروتئین ثابت و مخصوص است . همپنین مشخصات سبب می شود که هر پروتئین ساختمان فضایی خاصی داشته و به صورت یکی از چهار نوع ساختمان زیر باشد . </a:t>
            </a:r>
            <a:endParaRPr lang="en-US" dirty="0" smtClean="0"/>
          </a:p>
          <a:p>
            <a:pPr algn="r" rtl="1"/>
            <a:endParaRPr lang="en-US" dirty="0"/>
          </a:p>
        </p:txBody>
      </p:sp>
    </p:spTree>
    <p:extLst>
      <p:ext uri="{BB962C8B-B14F-4D97-AF65-F5344CB8AC3E}">
        <p14:creationId xmlns:p14="http://schemas.microsoft.com/office/powerpoint/2010/main" val="3045812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9093" y="708338"/>
            <a:ext cx="11044707" cy="6040192"/>
          </a:xfrm>
        </p:spPr>
        <p:txBody>
          <a:bodyPr>
            <a:normAutofit fontScale="92500" lnSpcReduction="10000"/>
          </a:bodyPr>
          <a:lstStyle/>
          <a:p>
            <a:pPr algn="just" rtl="1"/>
            <a:r>
              <a:rPr lang="fa-IR" dirty="0" smtClean="0"/>
              <a:t>ساختمان اول : به هم پیوستن اسیدهای آمینه و تشکیل زنجریه پلی پپتیدی را ساختمان اول پروتئین می نامند مانند </a:t>
            </a:r>
            <a:r>
              <a:rPr lang="fa-IR" dirty="0" smtClean="0">
                <a:solidFill>
                  <a:srgbClr val="FF0000"/>
                </a:solidFill>
              </a:rPr>
              <a:t>انسولین</a:t>
            </a:r>
            <a:r>
              <a:rPr lang="fa-IR" dirty="0" smtClean="0"/>
              <a:t> که از دو زنجیره پلی پپتیدی تشکیل شده و توسط دو پیوند دی سولفید </a:t>
            </a:r>
            <a:r>
              <a:rPr lang="en-US" dirty="0" smtClean="0"/>
              <a:t>( - S – S )</a:t>
            </a:r>
            <a:r>
              <a:rPr lang="fa-IR" dirty="0" smtClean="0"/>
              <a:t> به یکدیگر متصلند . </a:t>
            </a:r>
            <a:endParaRPr lang="en-US" dirty="0" smtClean="0"/>
          </a:p>
          <a:p>
            <a:pPr algn="just" rtl="1"/>
            <a:r>
              <a:rPr lang="fa-IR" dirty="0" smtClean="0"/>
              <a:t>ساختمان دوم : در ساختمان دوم ، زنجریه پلی پپتید حول یک محور فرضی چرخش نموده ، و ساختمان فضایی مارپیچ پیدا می کند . پروندهای هیدروژنی سبب ایجاد و استحکام ساختمان دوم می گردد . </a:t>
            </a:r>
            <a:r>
              <a:rPr lang="fa-IR" dirty="0" smtClean="0">
                <a:solidFill>
                  <a:srgbClr val="FF0000"/>
                </a:solidFill>
              </a:rPr>
              <a:t>کلاژن</a:t>
            </a:r>
            <a:r>
              <a:rPr lang="fa-IR" dirty="0" smtClean="0"/>
              <a:t> که یک بافت پیوندی است و در پوست ، تانون ها ، مفاصل و قرنیه چشم وجود دارد ، دارای ساختمان دوم است . </a:t>
            </a:r>
            <a:endParaRPr lang="en-US" dirty="0" smtClean="0"/>
          </a:p>
          <a:p>
            <a:pPr algn="just" rtl="1"/>
            <a:r>
              <a:rPr lang="fa-IR" dirty="0" smtClean="0"/>
              <a:t>ساختمان سوم : طویل شدن زنجیر پپتیدی و وجود اسید آمینه پرولین سبب خمیدگی هایی در زنجیره می شوند که در مجموع پروتئین ساختمان کروی (گلبولر) به خود می گیرد . خمیدگی در قسمت های مختلف یک زنجیره سبب نزدیک شدن گروه های جانبی و تشکیل پیوندهای یونی ، هیدروژنی و دی سولفید می شود و به ساختمان سوم پروتئین پایداری بیشتری می دهد. </a:t>
            </a:r>
            <a:r>
              <a:rPr lang="fa-IR" dirty="0" smtClean="0">
                <a:solidFill>
                  <a:srgbClr val="FF0000"/>
                </a:solidFill>
              </a:rPr>
              <a:t>میوگلوبین</a:t>
            </a:r>
            <a:r>
              <a:rPr lang="fa-IR" dirty="0" smtClean="0"/>
              <a:t> که پروتئینی رنگی با یک حلقه هم </a:t>
            </a:r>
            <a:r>
              <a:rPr lang="en-US" dirty="0" smtClean="0"/>
              <a:t>(HEME)</a:t>
            </a:r>
            <a:r>
              <a:rPr lang="fa-IR" dirty="0" smtClean="0"/>
              <a:t> است و انتقال اکسیژن در عضلات پستان داران را بر عهده دارد از یک زنجیره پپتیدی با ساختمان سوم تشکیل یافته است . </a:t>
            </a:r>
            <a:endParaRPr lang="en-US" dirty="0" smtClean="0"/>
          </a:p>
          <a:p>
            <a:pPr algn="just" rtl="1"/>
            <a:r>
              <a:rPr lang="fa-IR" dirty="0" smtClean="0"/>
              <a:t>ساختمان چهارم : هنگامی که دو یا چند زنجیره پلی پپتید با ساختمان سوم (گلبولر) به یکدیگر متصل شوند ، مولکول ، پروتئین فضایی نوبتی به خود می گیرد که به آن ساختمان چهارم پروتئین می گویند . </a:t>
            </a:r>
            <a:r>
              <a:rPr lang="fa-IR" dirty="0" smtClean="0">
                <a:solidFill>
                  <a:srgbClr val="FF0000"/>
                </a:solidFill>
              </a:rPr>
              <a:t>هموگلوبین</a:t>
            </a:r>
            <a:r>
              <a:rPr lang="fa-IR" dirty="0" smtClean="0"/>
              <a:t> که از چهار زنجیره پلی پپتیدی تشکیل شده است . </a:t>
            </a:r>
            <a:endParaRPr lang="en-US" dirty="0" smtClean="0"/>
          </a:p>
          <a:p>
            <a:pPr algn="just" rtl="1"/>
            <a:endParaRPr lang="en-US" dirty="0"/>
          </a:p>
        </p:txBody>
      </p:sp>
      <p:sp>
        <p:nvSpPr>
          <p:cNvPr id="4" name="Title 1"/>
          <p:cNvSpPr>
            <a:spLocks noGrp="1"/>
          </p:cNvSpPr>
          <p:nvPr>
            <p:ph type="title"/>
          </p:nvPr>
        </p:nvSpPr>
        <p:spPr>
          <a:xfrm>
            <a:off x="838200" y="365125"/>
            <a:ext cx="10515600" cy="781095"/>
          </a:xfrm>
        </p:spPr>
        <p:txBody>
          <a:bodyPr>
            <a:normAutofit fontScale="90000"/>
          </a:bodyPr>
          <a:lstStyle/>
          <a:p>
            <a:pPr algn="r" rtl="1"/>
            <a:r>
              <a:rPr lang="fa-IR" dirty="0" smtClean="0"/>
              <a:t>ساختمان پروتئین ها </a:t>
            </a:r>
            <a:r>
              <a:rPr lang="en-US" dirty="0" smtClean="0"/>
              <a:t/>
            </a:r>
            <a:br>
              <a:rPr lang="en-US" dirty="0" smtClean="0"/>
            </a:br>
            <a:endParaRPr lang="en-US" dirty="0"/>
          </a:p>
        </p:txBody>
      </p:sp>
    </p:spTree>
    <p:extLst>
      <p:ext uri="{BB962C8B-B14F-4D97-AF65-F5344CB8AC3E}">
        <p14:creationId xmlns:p14="http://schemas.microsoft.com/office/powerpoint/2010/main" val="4145010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35641"/>
          </a:xfrm>
        </p:spPr>
        <p:txBody>
          <a:bodyPr>
            <a:normAutofit fontScale="90000"/>
          </a:bodyPr>
          <a:lstStyle/>
          <a:p>
            <a:pPr algn="r" rtl="1"/>
            <a:r>
              <a:rPr lang="fa-IR" b="1" dirty="0" smtClean="0"/>
              <a:t>نوکلئوتیدها و اسیدهای نوکلئیک </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r" rtl="1">
              <a:lnSpc>
                <a:spcPct val="150000"/>
              </a:lnSpc>
            </a:pPr>
            <a:r>
              <a:rPr lang="fa-IR" dirty="0" smtClean="0"/>
              <a:t>اسیدهای </a:t>
            </a:r>
            <a:r>
              <a:rPr lang="fa-IR" dirty="0"/>
              <a:t>نوکلئیک در هر سلول زنده ای یافت می شوند و پدیده سنتز پروتئین ها و انتقال صفات ژنتیکی توسط آنها صورت می گیرد . این مواد ماننده پروتئین ها ، پلیمر بوده و دارای وزن مولکولی زیاد هستند . واحدهایی تکراری در ساختمان این پلیمرها (اسیدهای نوکلئیک) نوکلئوتیدها می باشند . </a:t>
            </a:r>
            <a:endParaRPr lang="fa-IR" dirty="0" smtClean="0"/>
          </a:p>
          <a:p>
            <a:pPr algn="r" rtl="1">
              <a:lnSpc>
                <a:spcPct val="150000"/>
              </a:lnSpc>
            </a:pPr>
            <a:r>
              <a:rPr lang="fa-IR" dirty="0"/>
              <a:t>به طور کلی هر </a:t>
            </a:r>
            <a:r>
              <a:rPr lang="fa-IR" dirty="0" smtClean="0"/>
              <a:t>نوکلئوتید </a:t>
            </a:r>
            <a:r>
              <a:rPr lang="fa-IR" dirty="0"/>
              <a:t>از یک باز آلی ازت دار ، یک قند پنج کربنه (ریبوز یا دزاکسی ریبوز) و فسفات تشکیل یافته </a:t>
            </a:r>
            <a:r>
              <a:rPr lang="fa-IR" dirty="0" smtClean="0"/>
              <a:t>است. </a:t>
            </a:r>
            <a:endParaRPr lang="en-US" dirty="0"/>
          </a:p>
          <a:p>
            <a:pPr algn="r" rtl="1">
              <a:lnSpc>
                <a:spcPct val="150000"/>
              </a:lnSpc>
            </a:pPr>
            <a:endParaRPr lang="en-US" dirty="0"/>
          </a:p>
        </p:txBody>
      </p:sp>
    </p:spTree>
    <p:extLst>
      <p:ext uri="{BB962C8B-B14F-4D97-AF65-F5344CB8AC3E}">
        <p14:creationId xmlns:p14="http://schemas.microsoft.com/office/powerpoint/2010/main" val="6452999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12914"/>
          </a:xfrm>
        </p:spPr>
        <p:txBody>
          <a:bodyPr>
            <a:normAutofit fontScale="90000"/>
          </a:bodyPr>
          <a:lstStyle/>
          <a:p>
            <a:pPr algn="r" rtl="1"/>
            <a:r>
              <a:rPr lang="fa-IR" dirty="0" smtClean="0"/>
              <a:t>دی اکسی ریبونوکلئیک(</a:t>
            </a:r>
            <a:r>
              <a:rPr lang="en-US" dirty="0" smtClean="0"/>
              <a:t>DNA</a:t>
            </a:r>
            <a:r>
              <a:rPr lang="fa-IR" dirty="0" smtClean="0"/>
              <a:t> ) و ریبونوکلئیک اسید </a:t>
            </a:r>
            <a:r>
              <a:rPr lang="en-US" dirty="0" smtClean="0"/>
              <a:t>(RNA)</a:t>
            </a:r>
            <a:br>
              <a:rPr lang="en-US" dirty="0" smtClean="0"/>
            </a:br>
            <a:endParaRPr lang="en-US" dirty="0"/>
          </a:p>
        </p:txBody>
      </p:sp>
      <p:sp>
        <p:nvSpPr>
          <p:cNvPr id="3" name="Content Placeholder 2"/>
          <p:cNvSpPr>
            <a:spLocks noGrp="1"/>
          </p:cNvSpPr>
          <p:nvPr>
            <p:ph idx="1"/>
          </p:nvPr>
        </p:nvSpPr>
        <p:spPr>
          <a:xfrm>
            <a:off x="244699" y="1159099"/>
            <a:ext cx="11109101" cy="5499278"/>
          </a:xfrm>
        </p:spPr>
        <p:txBody>
          <a:bodyPr>
            <a:normAutofit/>
          </a:bodyPr>
          <a:lstStyle/>
          <a:p>
            <a:pPr algn="just" rtl="1"/>
            <a:r>
              <a:rPr lang="en-US" dirty="0" smtClean="0"/>
              <a:t>DNA</a:t>
            </a:r>
            <a:r>
              <a:rPr lang="fa-IR" dirty="0" smtClean="0"/>
              <a:t> دارای ساختار دو رشته ای است و باز اختصاصی آن تیمین  بوده و دارای اوراسیل نمی باشد.  </a:t>
            </a:r>
            <a:endParaRPr lang="fa-IR" dirty="0" smtClean="0"/>
          </a:p>
          <a:p>
            <a:pPr algn="just" rtl="1"/>
            <a:r>
              <a:rPr lang="en-US" dirty="0" smtClean="0"/>
              <a:t>RNA</a:t>
            </a:r>
            <a:r>
              <a:rPr lang="en-US" dirty="0" smtClean="0"/>
              <a:t> </a:t>
            </a:r>
            <a:r>
              <a:rPr lang="fa-IR" dirty="0" smtClean="0"/>
              <a:t> و </a:t>
            </a:r>
            <a:r>
              <a:rPr lang="en-US" dirty="0" smtClean="0"/>
              <a:t>DNA</a:t>
            </a:r>
            <a:r>
              <a:rPr lang="fa-IR" dirty="0" smtClean="0"/>
              <a:t> </a:t>
            </a:r>
            <a:r>
              <a:rPr lang="fa-IR" dirty="0" smtClean="0"/>
              <a:t>نقش </a:t>
            </a:r>
            <a:r>
              <a:rPr lang="fa-IR" dirty="0"/>
              <a:t>مهمی در بیوسنتز انواع پروتئین ها دارند و انتقال اطلاعات ژنتیکی موجود در </a:t>
            </a:r>
            <a:r>
              <a:rPr lang="en-US" dirty="0"/>
              <a:t>ADN</a:t>
            </a:r>
            <a:r>
              <a:rPr lang="fa-IR" dirty="0"/>
              <a:t> را جهت سنتز پروتئین ها به عهده دارند . مکان اصلی </a:t>
            </a:r>
            <a:r>
              <a:rPr lang="en-US" dirty="0"/>
              <a:t>RNA</a:t>
            </a:r>
            <a:r>
              <a:rPr lang="fa-IR" dirty="0"/>
              <a:t> ها در سیتوپلاسم است و اعظم آنها در داخل ریبوروم قرار دارند . </a:t>
            </a:r>
            <a:endParaRPr lang="en-US" dirty="0"/>
          </a:p>
          <a:p>
            <a:pPr algn="just" rtl="1"/>
            <a:r>
              <a:rPr lang="fa-IR" dirty="0"/>
              <a:t>ساختمان </a:t>
            </a:r>
            <a:r>
              <a:rPr lang="en-US" dirty="0"/>
              <a:t>RNA</a:t>
            </a:r>
          </a:p>
          <a:p>
            <a:pPr algn="just" rtl="1"/>
            <a:r>
              <a:rPr lang="en-US" dirty="0"/>
              <a:t>RNA</a:t>
            </a:r>
            <a:r>
              <a:rPr lang="fa-IR" dirty="0"/>
              <a:t> مانند </a:t>
            </a:r>
            <a:r>
              <a:rPr lang="en-US" dirty="0"/>
              <a:t>DNA</a:t>
            </a:r>
            <a:r>
              <a:rPr lang="fa-IR" dirty="0"/>
              <a:t> از اتصال </a:t>
            </a:r>
            <a:r>
              <a:rPr lang="fa-IR" dirty="0" smtClean="0"/>
              <a:t>نوکلئوتیدها </a:t>
            </a:r>
            <a:r>
              <a:rPr lang="fa-IR" dirty="0"/>
              <a:t>بدست می آید با این تفاوت که قند نوکلئوتیدهای آن ریبوز است . بازهایی که در ساختمان </a:t>
            </a:r>
            <a:r>
              <a:rPr lang="en-US" dirty="0"/>
              <a:t>RNA</a:t>
            </a:r>
            <a:r>
              <a:rPr lang="fa-IR" dirty="0"/>
              <a:t> شرکت دارند ، آدنین ، اوراسیل ، گرانین و سیتوزین هستند . باز </a:t>
            </a:r>
            <a:r>
              <a:rPr lang="fa-IR" dirty="0" smtClean="0"/>
              <a:t>اختصاصی </a:t>
            </a:r>
            <a:r>
              <a:rPr lang="fa-IR" dirty="0"/>
              <a:t>در ساختمان </a:t>
            </a:r>
            <a:r>
              <a:rPr lang="en-US" dirty="0"/>
              <a:t>RNA </a:t>
            </a:r>
            <a:r>
              <a:rPr lang="fa-IR" dirty="0"/>
              <a:t>اوراسیل است و باز تیمین در ساختمان </a:t>
            </a:r>
            <a:r>
              <a:rPr lang="en-US" dirty="0"/>
              <a:t>RNA </a:t>
            </a:r>
            <a:r>
              <a:rPr lang="fa-IR" dirty="0"/>
              <a:t>شرکت نمی کند . مولکول های </a:t>
            </a:r>
            <a:r>
              <a:rPr lang="en-US" dirty="0"/>
              <a:t>RNA</a:t>
            </a:r>
            <a:r>
              <a:rPr lang="fa-IR" dirty="0"/>
              <a:t> ساختمان فضایی منظمی ندارند و بیشتر به صورت تک رشته ای هستند . </a:t>
            </a:r>
            <a:endParaRPr lang="en-US" dirty="0"/>
          </a:p>
        </p:txBody>
      </p:sp>
    </p:spTree>
    <p:extLst>
      <p:ext uri="{BB962C8B-B14F-4D97-AF65-F5344CB8AC3E}">
        <p14:creationId xmlns:p14="http://schemas.microsoft.com/office/powerpoint/2010/main" val="2553625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3335" y="1300766"/>
            <a:ext cx="11333409" cy="5267459"/>
          </a:xfrm>
        </p:spPr>
        <p:txBody>
          <a:bodyPr>
            <a:normAutofit/>
          </a:bodyPr>
          <a:lstStyle/>
          <a:p>
            <a:pPr marL="0" lvl="0" indent="0" algn="just" rtl="1" eaLnBrk="0" fontAlgn="base" hangingPunct="0">
              <a:lnSpc>
                <a:spcPct val="100000"/>
              </a:lnSpc>
              <a:spcBef>
                <a:spcPct val="0"/>
              </a:spcBef>
              <a:spcAft>
                <a:spcPct val="0"/>
              </a:spcAft>
              <a:buNone/>
            </a:pPr>
            <a:r>
              <a:rPr kumimoji="0" lang="fa-IR"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در بسیاری از هیدروکربن ها ، چگونگی اتصال اتم های کربن با یکدیگر به گونه ای است که حلقه تشکیل می شود . این هیدروکربن ها را هیدروکربن های حلقوی می نامند . برای مثال </a:t>
            </a:r>
            <a:endParaRPr kumimoji="0" lang="en-US" altLang="en-US" sz="1800" b="0" i="0" u="none" strike="noStrike" cap="none" normalizeH="0" baseline="0" dirty="0" smtClean="0">
              <a:ln>
                <a:noFill/>
              </a:ln>
              <a:solidFill>
                <a:schemeClr val="tx1"/>
              </a:solidFill>
              <a:effectLst/>
            </a:endParaRPr>
          </a:p>
          <a:p>
            <a:pPr marL="0" lvl="0" indent="0" algn="just" rtl="1" eaLnBrk="0" fontAlgn="base" hangingPunct="0">
              <a:lnSpc>
                <a:spcPct val="100000"/>
              </a:lnSpc>
              <a:spcBef>
                <a:spcPct val="0"/>
              </a:spcBef>
              <a:spcAft>
                <a:spcPct val="0"/>
              </a:spcAft>
              <a:buNone/>
            </a:pPr>
            <a:r>
              <a:rPr kumimoji="0" lang="fa-IR"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اگر در نرمان هگزان ، </a:t>
            </a: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C­</a:t>
            </a:r>
            <a:r>
              <a:rPr kumimoji="0" lang="en-US" altLang="en-US"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6</a:t>
            </a: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H</a:t>
            </a:r>
            <a:r>
              <a:rPr kumimoji="0" lang="en-US" altLang="en-US"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14</a:t>
            </a:r>
            <a:r>
              <a:rPr kumimoji="0" lang="fa-IR"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 ، از کربن های ابتدایی و انتهایی زنجیر ، دو اتم هیدروژن جدا کنیم و آنها را با یکدیگر پیوند دهیم ، یک هیدروکربن حلقوی تشکیل می شود . </a:t>
            </a:r>
            <a:endParaRPr kumimoji="0" lang="en-US" altLang="en-US" sz="1800" b="0" i="0" u="none" strike="noStrike" cap="none" normalizeH="0" baseline="0" dirty="0" smtClean="0">
              <a:ln>
                <a:noFill/>
              </a:ln>
              <a:solidFill>
                <a:schemeClr val="tx1"/>
              </a:solidFill>
              <a:effectLst/>
            </a:endParaRPr>
          </a:p>
          <a:p>
            <a:pPr marL="0" lvl="0" indent="0" algn="just" rtl="1" eaLnBrk="0" fontAlgn="base" hangingPunct="0">
              <a:lnSpc>
                <a:spcPct val="100000"/>
              </a:lnSpc>
              <a:spcBef>
                <a:spcPct val="0"/>
              </a:spcBef>
              <a:spcAft>
                <a:spcPct val="0"/>
              </a:spcAft>
              <a:buNone/>
            </a:pPr>
            <a:endParaRPr kumimoji="0" lang="fa-IR"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endParaRPr>
          </a:p>
          <a:p>
            <a:pPr marL="0" lvl="0" indent="0" algn="just" rtl="1" eaLnBrk="0" fontAlgn="base" hangingPunct="0">
              <a:lnSpc>
                <a:spcPct val="100000"/>
              </a:lnSpc>
              <a:spcBef>
                <a:spcPct val="0"/>
              </a:spcBef>
              <a:spcAft>
                <a:spcPct val="0"/>
              </a:spcAft>
              <a:buNone/>
            </a:pPr>
            <a:r>
              <a:rPr kumimoji="0" lang="fa-IR"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سیلکو آلکان ها در اتم هیدروژن کمتر از هیدروکربن های سیر شده زنجیری هم کربن خود دارند. درنتیجه فرمول همگانی آنها مانند آلکن ها </a:t>
            </a: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C</a:t>
            </a:r>
            <a:r>
              <a:rPr kumimoji="0" lang="en-US" altLang="en-US"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n</a:t>
            </a: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H</a:t>
            </a:r>
            <a:r>
              <a:rPr kumimoji="0" lang="en-US" altLang="en-US"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2n</a:t>
            </a:r>
            <a:r>
              <a:rPr kumimoji="0" lang="fa-IR"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 است . اما باید توجه داشت که بین آلکن ها و سیلکوآلکن ها یک تفاوت عمده ای وجود دارد . در آلکن های حلقوی (سیلکو آلکن ها) هم اتم های کربن با پیوندهای یگانه به یکدیگر متصل شده اند. اما در آلکن ها دو اتم کربن با پیوند دوگانه به یکدیگر متصل شده اند و لذا آلکن ها سیر نشده و سیلکو آلکن ها جز هیدروکربن های سیر شده طبقه بندی می شوند . </a:t>
            </a:r>
            <a:endParaRPr kumimoji="0" lang="en-US" altLang="en-US" sz="1800" b="0" i="0" u="none" strike="noStrike" cap="none" normalizeH="0" baseline="0" dirty="0" smtClean="0">
              <a:ln>
                <a:noFill/>
              </a:ln>
              <a:solidFill>
                <a:schemeClr val="tx1"/>
              </a:solidFill>
              <a:effectLst/>
            </a:endParaRPr>
          </a:p>
        </p:txBody>
      </p:sp>
      <p:sp>
        <p:nvSpPr>
          <p:cNvPr id="4" name="Rectangle 10"/>
          <p:cNvSpPr>
            <a:spLocks noGrp="1" noChangeArrowheads="1"/>
          </p:cNvSpPr>
          <p:nvPr>
            <p:ph type="title"/>
          </p:nvPr>
        </p:nvSpPr>
        <p:spPr bwMode="auto">
          <a:xfrm>
            <a:off x="5396248" y="315537"/>
            <a:ext cx="595755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pPr>
            <a:r>
              <a:rPr kumimoji="0" lang="fa-IR" altLang="en-US" sz="28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سیلکو آلکان ها</a:t>
            </a:r>
            <a:endParaRPr kumimoji="0" lang="en-US" alt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060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lgn="r" rtl="1"/>
            <a:r>
              <a:rPr kumimoji="0" lang="fa-IR" altLang="en-US"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مشتقات ترکیبات آلی </a:t>
            </a:r>
            <a:r>
              <a:rPr kumimoji="0" lang="en-US" altLang="en-US" sz="2800" b="0" i="0" u="none" strike="noStrike" cap="none" normalizeH="0" baseline="0" dirty="0" smtClean="0">
                <a:ln>
                  <a:noFill/>
                </a:ln>
                <a:solidFill>
                  <a:schemeClr val="tx1"/>
                </a:solidFill>
                <a:effectLst/>
              </a:rPr>
              <a:t/>
            </a:r>
            <a:br>
              <a:rPr kumimoji="0" lang="en-US" altLang="en-US" sz="2800" b="0" i="0" u="none" strike="noStrike" cap="none" normalizeH="0" baseline="0" dirty="0" smtClean="0">
                <a:ln>
                  <a:noFill/>
                </a:ln>
                <a:solidFill>
                  <a:schemeClr val="tx1"/>
                </a:solidFill>
                <a:effectLst/>
              </a:rPr>
            </a:br>
            <a:endParaRPr lang="en-US" dirty="0"/>
          </a:p>
        </p:txBody>
      </p:sp>
      <p:sp>
        <p:nvSpPr>
          <p:cNvPr id="3" name="Content Placeholder 2"/>
          <p:cNvSpPr>
            <a:spLocks noGrp="1"/>
          </p:cNvSpPr>
          <p:nvPr>
            <p:ph idx="1"/>
          </p:nvPr>
        </p:nvSpPr>
        <p:spPr/>
        <p:txBody>
          <a:bodyPr/>
          <a:lstStyle/>
          <a:p>
            <a:pPr marL="0" lvl="0" indent="0" algn="just" rtl="1" eaLnBrk="0" fontAlgn="base" hangingPunct="0">
              <a:lnSpc>
                <a:spcPct val="100000"/>
              </a:lnSpc>
              <a:spcBef>
                <a:spcPct val="0"/>
              </a:spcBef>
              <a:spcAft>
                <a:spcPct val="0"/>
              </a:spcAft>
              <a:buNone/>
            </a:pPr>
            <a:r>
              <a:rPr kumimoji="0" lang="fa-IR"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همچنان که در ابتدای فصل گفته شد ، بسیاری از ترکیبات کربن ، افزون بر کربن و هیدروژن ، دارای اکسیژن ، نیتروژن ، هالوژن ، گوگرد و ... نیز هستند . اما بیشتر ترکیب های کربن را می توان با توجه به گروه عاملی موجود در آنها به چند خانواده محدود طبقه بندی کرد . در جدول ذیل گروه های عامل مهم در ترکیبات آلی آمده است . </a:t>
            </a:r>
            <a:endParaRPr kumimoji="0" lang="en-US" altLang="en-US" sz="1800" b="0" i="0" u="none" strike="noStrike" cap="none" normalizeH="0" baseline="0" dirty="0" smtClean="0">
              <a:ln>
                <a:noFill/>
              </a:ln>
              <a:solidFill>
                <a:schemeClr val="tx1"/>
              </a:solidFill>
              <a:effectLst/>
            </a:endParaRPr>
          </a:p>
          <a:p>
            <a:pPr algn="just" rtl="1"/>
            <a:endParaRPr lang="en-US" dirty="0" smtClean="0"/>
          </a:p>
          <a:p>
            <a:pPr algn="r" rtl="1"/>
            <a:endParaRPr lang="en-US" dirty="0"/>
          </a:p>
        </p:txBody>
      </p:sp>
    </p:spTree>
    <p:extLst>
      <p:ext uri="{BB962C8B-B14F-4D97-AF65-F5344CB8AC3E}">
        <p14:creationId xmlns:p14="http://schemas.microsoft.com/office/powerpoint/2010/main" val="348993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2"/>
          <p:cNvSpPr>
            <a:spLocks noChangeArrowheads="1"/>
          </p:cNvSpPr>
          <p:nvPr/>
        </p:nvSpPr>
        <p:spPr bwMode="auto">
          <a:xfrm>
            <a:off x="6391884" y="599357"/>
            <a:ext cx="4961916" cy="9848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1" eaLnBrk="0" fontAlgn="base" latinLnBrk="0" hangingPunct="0">
              <a:lnSpc>
                <a:spcPct val="100000"/>
              </a:lnSpc>
              <a:spcBef>
                <a:spcPct val="0"/>
              </a:spcBef>
              <a:spcAft>
                <a:spcPct val="0"/>
              </a:spcAft>
              <a:buClrTx/>
              <a:buSzTx/>
              <a:buFontTx/>
              <a:buNone/>
              <a:tabLst/>
            </a:pPr>
            <a:r>
              <a:rPr kumimoji="0" lang="fa-IR" altLang="en-US" sz="16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 </a:t>
            </a:r>
            <a:endParaRPr kumimoji="0" lang="en-US" altLang="en-US" sz="1100" b="0" i="0" u="none" strike="noStrike" cap="none" normalizeH="0" baseline="0" dirty="0" smtClean="0">
              <a:ln>
                <a:noFill/>
              </a:ln>
              <a:solidFill>
                <a:schemeClr val="tx1"/>
              </a:solidFill>
              <a:effectLst/>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fa-IR" altLang="en-US" sz="2400"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جدول 2- گروه های عامل مهم در ترکیبات آلی </a:t>
            </a:r>
            <a:endParaRPr kumimoji="0" lang="en-US" altLang="en-US" sz="16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pic>
        <p:nvPicPr>
          <p:cNvPr id="18" name="Content Placeholder 17"/>
          <p:cNvPicPr>
            <a:picLocks noGrp="1" noChangeAspect="1"/>
          </p:cNvPicPr>
          <p:nvPr>
            <p:ph idx="1"/>
          </p:nvPr>
        </p:nvPicPr>
        <p:blipFill>
          <a:blip r:embed="rId2"/>
          <a:stretch>
            <a:fillRect/>
          </a:stretch>
        </p:blipFill>
        <p:spPr>
          <a:xfrm rot="5400000">
            <a:off x="3515931" y="-154544"/>
            <a:ext cx="5151551" cy="8371268"/>
          </a:xfrm>
          <a:prstGeom prst="rect">
            <a:avLst/>
          </a:prstGeom>
        </p:spPr>
      </p:pic>
    </p:spTree>
    <p:extLst>
      <p:ext uri="{BB962C8B-B14F-4D97-AF65-F5344CB8AC3E}">
        <p14:creationId xmlns:p14="http://schemas.microsoft.com/office/powerpoint/2010/main" val="671307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15945"/>
          </a:xfrm>
        </p:spPr>
        <p:txBody>
          <a:bodyPr>
            <a:normAutofit fontScale="90000"/>
          </a:bodyPr>
          <a:lstStyle/>
          <a:p>
            <a:pPr lvl="0" algn="r" rtl="1"/>
            <a:r>
              <a:rPr kumimoji="0" lang="fa-IR" altLang="en-US" b="1"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قندها یا کربوهیدرات ها </a:t>
            </a:r>
            <a:r>
              <a:rPr kumimoji="0" lang="en-US" altLang="en-US" sz="2800" b="0" i="0" u="none" strike="noStrike" cap="none" normalizeH="0" baseline="0" dirty="0" smtClean="0">
                <a:ln>
                  <a:noFill/>
                </a:ln>
                <a:solidFill>
                  <a:schemeClr val="tx1"/>
                </a:solidFill>
                <a:effectLst/>
              </a:rPr>
              <a:t/>
            </a:r>
            <a:br>
              <a:rPr kumimoji="0" lang="en-US" altLang="en-US" sz="2800" b="0" i="0" u="none" strike="noStrike" cap="none" normalizeH="0" baseline="0" dirty="0" smtClean="0">
                <a:ln>
                  <a:noFill/>
                </a:ln>
                <a:solidFill>
                  <a:schemeClr val="tx1"/>
                </a:solidFill>
                <a:effectLst/>
              </a:rPr>
            </a:br>
            <a:endParaRPr lang="en-US" dirty="0"/>
          </a:p>
        </p:txBody>
      </p:sp>
      <p:sp>
        <p:nvSpPr>
          <p:cNvPr id="3" name="Content Placeholder 2"/>
          <p:cNvSpPr>
            <a:spLocks noGrp="1"/>
          </p:cNvSpPr>
          <p:nvPr>
            <p:ph idx="1"/>
          </p:nvPr>
        </p:nvSpPr>
        <p:spPr/>
        <p:txBody>
          <a:bodyPr>
            <a:noAutofit/>
          </a:bodyPr>
          <a:lstStyle/>
          <a:p>
            <a:pPr marL="0" lvl="0" indent="0" algn="r" rtl="1" eaLnBrk="0" fontAlgn="base" hangingPunct="0">
              <a:lnSpc>
                <a:spcPct val="150000"/>
              </a:lnSpc>
              <a:spcBef>
                <a:spcPct val="0"/>
              </a:spcBef>
              <a:spcAft>
                <a:spcPct val="0"/>
              </a:spcAft>
              <a:buNone/>
            </a:pPr>
            <a:r>
              <a:rPr kumimoji="0" lang="fa-IR" altLang="en-US" sz="2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قندها از نظر شیمیایی پلی الکل هایی هستند که یکی از عوامل الکلی آنها تبدیل به عامل آلدئیدی یا ستونی(گروه کربونیل </a:t>
            </a:r>
            <a:r>
              <a:rPr kumimoji="0" lang="en-US" altLang="en-US" sz="2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–c –</a:t>
            </a:r>
            <a:r>
              <a:rPr kumimoji="0" lang="fa-IR" altLang="en-US" sz="2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 ) شده است . بنابراین قندها به دو صورت آلدئیدی (آلدوزی) و ستونی (کتوزی) وجود دارند . </a:t>
            </a:r>
            <a:endParaRPr kumimoji="0" lang="en-US" altLang="en-US" sz="1400" b="0" i="0" u="none" strike="noStrike" cap="none" normalizeH="0" baseline="0" dirty="0" smtClean="0">
              <a:ln>
                <a:noFill/>
              </a:ln>
              <a:solidFill>
                <a:schemeClr val="tx1"/>
              </a:solidFill>
              <a:effectLst/>
            </a:endParaRPr>
          </a:p>
          <a:p>
            <a:pPr marL="0" lvl="0" indent="0" algn="r" rtl="1" eaLnBrk="0" fontAlgn="base" hangingPunct="0">
              <a:lnSpc>
                <a:spcPct val="150000"/>
              </a:lnSpc>
              <a:spcBef>
                <a:spcPct val="0"/>
              </a:spcBef>
              <a:spcAft>
                <a:spcPct val="0"/>
              </a:spcAft>
              <a:buNone/>
            </a:pPr>
            <a:r>
              <a:rPr kumimoji="0" lang="fa-IR" altLang="en-US" sz="2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طبقه بندی قندها </a:t>
            </a:r>
            <a:endParaRPr kumimoji="0" lang="en-US" altLang="en-US" sz="1400" b="0" i="0" u="none" strike="noStrike" cap="none" normalizeH="0" baseline="0" dirty="0" smtClean="0">
              <a:ln>
                <a:noFill/>
              </a:ln>
              <a:solidFill>
                <a:schemeClr val="tx1"/>
              </a:solidFill>
              <a:effectLst/>
            </a:endParaRPr>
          </a:p>
          <a:p>
            <a:pPr marL="0" lvl="0" indent="0" algn="r" rtl="1" eaLnBrk="0" fontAlgn="base" hangingPunct="0">
              <a:lnSpc>
                <a:spcPct val="150000"/>
              </a:lnSpc>
              <a:spcBef>
                <a:spcPct val="0"/>
              </a:spcBef>
              <a:spcAft>
                <a:spcPct val="0"/>
              </a:spcAft>
              <a:buFontTx/>
              <a:buChar char="•"/>
            </a:pPr>
            <a:r>
              <a:rPr kumimoji="0" lang="fa-IR" altLang="en-US" sz="2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منوساکاریدها یا قندهای ساده </a:t>
            </a:r>
            <a:endParaRPr kumimoji="0" lang="en-US" altLang="en-US" sz="1400" b="0" i="0" u="none" strike="noStrike" cap="none" normalizeH="0" baseline="0" dirty="0" smtClean="0">
              <a:ln>
                <a:noFill/>
              </a:ln>
              <a:solidFill>
                <a:schemeClr val="tx1"/>
              </a:solidFill>
              <a:effectLst/>
            </a:endParaRPr>
          </a:p>
          <a:p>
            <a:pPr marL="0" lvl="0" indent="0" algn="r" rtl="1" eaLnBrk="0" fontAlgn="base" hangingPunct="0">
              <a:lnSpc>
                <a:spcPct val="150000"/>
              </a:lnSpc>
              <a:spcBef>
                <a:spcPct val="0"/>
              </a:spcBef>
              <a:spcAft>
                <a:spcPct val="0"/>
              </a:spcAft>
              <a:buFontTx/>
              <a:buChar char="•"/>
            </a:pPr>
            <a:r>
              <a:rPr kumimoji="0" lang="fa-IR" altLang="en-US" sz="2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الگوساکاریدها </a:t>
            </a:r>
            <a:endParaRPr kumimoji="0" lang="en-US" altLang="en-US" sz="1400" b="0" i="0" u="none" strike="noStrike" cap="none" normalizeH="0" baseline="0" dirty="0" smtClean="0">
              <a:ln>
                <a:noFill/>
              </a:ln>
              <a:solidFill>
                <a:schemeClr val="tx1"/>
              </a:solidFill>
              <a:effectLst/>
            </a:endParaRPr>
          </a:p>
          <a:p>
            <a:pPr marL="0" lvl="0" indent="0" algn="r" rtl="1" eaLnBrk="0" fontAlgn="base" hangingPunct="0">
              <a:lnSpc>
                <a:spcPct val="150000"/>
              </a:lnSpc>
              <a:spcBef>
                <a:spcPct val="0"/>
              </a:spcBef>
              <a:spcAft>
                <a:spcPct val="0"/>
              </a:spcAft>
              <a:buFontTx/>
              <a:buChar char="•"/>
            </a:pPr>
            <a:r>
              <a:rPr kumimoji="0" lang="fa-IR" altLang="en-US" sz="2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پلی ساکاریدها </a:t>
            </a:r>
            <a:endParaRPr kumimoji="0" lang="en-US" altLang="en-US" sz="1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837781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25793"/>
          </a:xfrm>
        </p:spPr>
        <p:txBody>
          <a:bodyPr>
            <a:normAutofit fontScale="90000"/>
          </a:bodyPr>
          <a:lstStyle/>
          <a:p>
            <a:pPr lvl="0" algn="r" rtl="1"/>
            <a:r>
              <a:rPr kumimoji="0" lang="fa-IR"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منوساکاریدها </a:t>
            </a:r>
            <a:r>
              <a:rPr kumimoji="0" lang="en-US" altLang="en-US" sz="2800" b="0" i="0" u="none" strike="noStrike" cap="none" normalizeH="0" baseline="0" dirty="0" smtClean="0">
                <a:ln>
                  <a:noFill/>
                </a:ln>
                <a:solidFill>
                  <a:schemeClr val="tx1"/>
                </a:solidFill>
                <a:effectLst/>
              </a:rPr>
              <a:t/>
            </a:r>
            <a:br>
              <a:rPr kumimoji="0" lang="en-US" altLang="en-US" sz="2800" b="0" i="0" u="none" strike="noStrike" cap="none" normalizeH="0" baseline="0" dirty="0" smtClean="0">
                <a:ln>
                  <a:noFill/>
                </a:ln>
                <a:solidFill>
                  <a:schemeClr val="tx1"/>
                </a:solidFill>
                <a:effectLst/>
              </a:rPr>
            </a:br>
            <a:endParaRPr lang="en-US" dirty="0"/>
          </a:p>
        </p:txBody>
      </p:sp>
      <p:sp>
        <p:nvSpPr>
          <p:cNvPr id="3" name="Content Placeholder 2"/>
          <p:cNvSpPr>
            <a:spLocks noGrp="1"/>
          </p:cNvSpPr>
          <p:nvPr>
            <p:ph idx="1"/>
          </p:nvPr>
        </p:nvSpPr>
        <p:spPr>
          <a:xfrm>
            <a:off x="296214" y="1184856"/>
            <a:ext cx="11057586" cy="5177307"/>
          </a:xfrm>
        </p:spPr>
        <p:txBody>
          <a:bodyPr>
            <a:normAutofit/>
          </a:bodyPr>
          <a:lstStyle/>
          <a:p>
            <a:pPr marL="0" lvl="0" indent="0" algn="r" rtl="1" eaLnBrk="0" fontAlgn="base" hangingPunct="0">
              <a:lnSpc>
                <a:spcPct val="100000"/>
              </a:lnSpc>
              <a:spcBef>
                <a:spcPct val="0"/>
              </a:spcBef>
              <a:spcAft>
                <a:spcPct val="0"/>
              </a:spcAft>
              <a:buNone/>
            </a:pPr>
            <a:r>
              <a:rPr kumimoji="0" lang="fa-IR"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قندهایی ساده هستند که در اثر هیدرولیز (با اسیدها یا آنزیم ها) نمی توانند به قند ساده تر از خود تبدیل شوند . </a:t>
            </a:r>
            <a:endParaRPr kumimoji="0" lang="en-US" altLang="en-US" sz="1600" b="0" i="0" u="none" strike="noStrike" cap="none" normalizeH="0" baseline="0" dirty="0" smtClean="0">
              <a:ln>
                <a:noFill/>
              </a:ln>
              <a:solidFill>
                <a:schemeClr val="tx1"/>
              </a:solidFill>
              <a:effectLst/>
            </a:endParaRPr>
          </a:p>
          <a:p>
            <a:pPr marL="0" lvl="0" indent="0" algn="r" rtl="1" eaLnBrk="0" fontAlgn="base" hangingPunct="0">
              <a:lnSpc>
                <a:spcPct val="100000"/>
              </a:lnSpc>
              <a:spcBef>
                <a:spcPct val="0"/>
              </a:spcBef>
              <a:spcAft>
                <a:spcPct val="0"/>
              </a:spcAft>
              <a:buNone/>
            </a:pPr>
            <a:r>
              <a:rPr kumimoji="0" lang="fa-IR"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مولکول منوساکاریدهایی که در طبیعت یافت می شوند شامل 3 تا 8 اتم کربن است . برای نامگذاری منوساکاریدها از تعداد اتم های کربن آنها به علاوه پسوند (اوز) استفاده می شود . فرمول همگانی آنها </a:t>
            </a: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C</a:t>
            </a:r>
            <a:r>
              <a:rPr kumimoji="0" lang="en-US" altLang="en-US"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n</a:t>
            </a: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H</a:t>
            </a:r>
            <a:r>
              <a:rPr kumimoji="0" lang="en-US" altLang="en-US"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2n</a:t>
            </a: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O</a:t>
            </a:r>
            <a:r>
              <a:rPr kumimoji="0" lang="en-US" altLang="en-US"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n</a:t>
            </a:r>
            <a:endParaRPr kumimoji="0" lang="en-US" altLang="en-US" sz="1600" b="0" i="0" u="none" strike="noStrike" cap="none" normalizeH="0" baseline="0" dirty="0" smtClean="0">
              <a:ln>
                <a:noFill/>
              </a:ln>
              <a:solidFill>
                <a:schemeClr val="tx1"/>
              </a:solidFill>
              <a:effectLst/>
            </a:endParaRPr>
          </a:p>
          <a:p>
            <a:pPr marL="0" lvl="0" indent="0" algn="r" rtl="1" eaLnBrk="0" fontAlgn="base" hangingPunct="0">
              <a:lnSpc>
                <a:spcPct val="100000"/>
              </a:lnSpc>
              <a:spcBef>
                <a:spcPct val="0"/>
              </a:spcBef>
              <a:spcAft>
                <a:spcPct val="0"/>
              </a:spcAft>
              <a:buNone/>
            </a:pPr>
            <a:r>
              <a:rPr kumimoji="0" lang="fa-IR"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تتروز </a:t>
            </a: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C</a:t>
            </a:r>
            <a:r>
              <a:rPr kumimoji="0" lang="en-US" altLang="en-US"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41</a:t>
            </a: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H­</a:t>
            </a:r>
            <a:r>
              <a:rPr kumimoji="0" lang="en-US" altLang="en-US"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8</a:t>
            </a: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O</a:t>
            </a:r>
            <a:r>
              <a:rPr kumimoji="0" lang="en-US" altLang="en-US"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4</a:t>
            </a:r>
            <a:r>
              <a:rPr kumimoji="0" lang="fa-IR"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تریوز </a:t>
            </a: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C</a:t>
            </a:r>
            <a:r>
              <a:rPr kumimoji="0" lang="en-US" altLang="en-US"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3</a:t>
            </a: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H</a:t>
            </a:r>
            <a:r>
              <a:rPr kumimoji="0" lang="en-US" altLang="en-US"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6</a:t>
            </a: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O</a:t>
            </a:r>
            <a:r>
              <a:rPr kumimoji="0" lang="en-US" altLang="en-US"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3</a:t>
            </a:r>
            <a:endParaRPr kumimoji="0" lang="en-US" altLang="en-US" sz="1600" b="0" i="0" u="none" strike="noStrike" cap="none" normalizeH="0" baseline="0" dirty="0" smtClean="0">
              <a:ln>
                <a:noFill/>
              </a:ln>
              <a:solidFill>
                <a:schemeClr val="tx1"/>
              </a:solidFill>
              <a:effectLst/>
            </a:endParaRPr>
          </a:p>
          <a:p>
            <a:pPr marL="0" lvl="0" indent="0" algn="r" rtl="1" eaLnBrk="0" fontAlgn="base" hangingPunct="0">
              <a:lnSpc>
                <a:spcPct val="100000"/>
              </a:lnSpc>
              <a:spcBef>
                <a:spcPct val="0"/>
              </a:spcBef>
              <a:spcAft>
                <a:spcPct val="0"/>
              </a:spcAft>
              <a:buNone/>
            </a:pPr>
            <a:r>
              <a:rPr kumimoji="0" lang="fa-IR"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هگزوز </a:t>
            </a: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C</a:t>
            </a:r>
            <a:r>
              <a:rPr kumimoji="0" lang="en-US" altLang="en-US"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6</a:t>
            </a: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H­</a:t>
            </a:r>
            <a:r>
              <a:rPr kumimoji="0" lang="en-US" altLang="en-US"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8</a:t>
            </a: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O</a:t>
            </a:r>
            <a:r>
              <a:rPr kumimoji="0" lang="en-US" altLang="en-US"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6</a:t>
            </a:r>
            <a:r>
              <a:rPr kumimoji="0" lang="fa-IR"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پنتوز </a:t>
            </a: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C</a:t>
            </a:r>
            <a:r>
              <a:rPr kumimoji="0" lang="en-US" altLang="en-US"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5</a:t>
            </a: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H­</a:t>
            </a:r>
            <a:r>
              <a:rPr kumimoji="0" lang="en-US" altLang="en-US"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10</a:t>
            </a:r>
            <a:r>
              <a:rPr kumimoji="0" lang="en-US"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O</a:t>
            </a:r>
            <a:r>
              <a:rPr kumimoji="0" lang="en-US" altLang="en-US" b="0" i="0" u="none" strike="noStrike" cap="none" normalizeH="0" baseline="-3000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5</a:t>
            </a:r>
            <a:endParaRPr kumimoji="0" lang="en-US" altLang="en-US" sz="1600" b="0" i="0" u="none" strike="noStrike" cap="none" normalizeH="0" baseline="0" dirty="0" smtClean="0">
              <a:ln>
                <a:noFill/>
              </a:ln>
              <a:solidFill>
                <a:schemeClr val="tx1"/>
              </a:solidFill>
              <a:effectLst/>
            </a:endParaRPr>
          </a:p>
          <a:p>
            <a:pPr marL="0" lvl="0" indent="0" algn="r" rtl="1" eaLnBrk="0" fontAlgn="base" hangingPunct="0">
              <a:lnSpc>
                <a:spcPct val="100000"/>
              </a:lnSpc>
              <a:spcBef>
                <a:spcPct val="0"/>
              </a:spcBef>
              <a:spcAft>
                <a:spcPct val="0"/>
              </a:spcAft>
              <a:buNone/>
            </a:pPr>
            <a:r>
              <a:rPr kumimoji="0" lang="fa-IR"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هگزوزها </a:t>
            </a:r>
            <a:endParaRPr kumimoji="0" lang="en-US" altLang="en-US" sz="1600" b="0" i="0" u="none" strike="noStrike" cap="none" normalizeH="0" baseline="0" dirty="0" smtClean="0">
              <a:ln>
                <a:noFill/>
              </a:ln>
              <a:solidFill>
                <a:schemeClr val="tx1"/>
              </a:solidFill>
              <a:effectLst/>
            </a:endParaRPr>
          </a:p>
          <a:p>
            <a:pPr marL="0" lvl="0" indent="0" algn="r" rtl="1" eaLnBrk="0" fontAlgn="base" hangingPunct="0">
              <a:lnSpc>
                <a:spcPct val="100000"/>
              </a:lnSpc>
              <a:spcBef>
                <a:spcPct val="0"/>
              </a:spcBef>
              <a:spcAft>
                <a:spcPct val="0"/>
              </a:spcAft>
              <a:buNone/>
            </a:pPr>
            <a:r>
              <a:rPr kumimoji="0" lang="fa-IR" altLang="en-US"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B Nazanin" panose="00000400000000000000" pitchFamily="2" charset="-78"/>
              </a:rPr>
              <a:t>منوساکاریدهای شش کربنه یا هگزوزها از مهم ترین منوساکاریدها می باشند و شامل گلوکز ، لاکتوز و مانوز در فرم آلدئیدی و فروکتور در فرم ستونی می باشد . </a:t>
            </a:r>
            <a:endParaRPr lang="en-US" dirty="0" smtClean="0"/>
          </a:p>
          <a:p>
            <a:pPr algn="r" rtl="1"/>
            <a:endParaRPr lang="en-US" dirty="0"/>
          </a:p>
        </p:txBody>
      </p:sp>
    </p:spTree>
    <p:extLst>
      <p:ext uri="{BB962C8B-B14F-4D97-AF65-F5344CB8AC3E}">
        <p14:creationId xmlns:p14="http://schemas.microsoft.com/office/powerpoint/2010/main" val="451326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الیگوساکاریدها </a:t>
            </a:r>
            <a:r>
              <a:rPr lang="en-US" dirty="0" smtClean="0"/>
              <a:t/>
            </a:r>
            <a:br>
              <a:rPr lang="en-US" dirty="0" smtClean="0"/>
            </a:br>
            <a:endParaRPr lang="en-US" dirty="0"/>
          </a:p>
        </p:txBody>
      </p:sp>
      <p:sp>
        <p:nvSpPr>
          <p:cNvPr id="3" name="Content Placeholder 2"/>
          <p:cNvSpPr>
            <a:spLocks noGrp="1"/>
          </p:cNvSpPr>
          <p:nvPr>
            <p:ph idx="1"/>
          </p:nvPr>
        </p:nvSpPr>
        <p:spPr>
          <a:xfrm>
            <a:off x="838200" y="1825625"/>
            <a:ext cx="10515600" cy="4536538"/>
          </a:xfrm>
        </p:spPr>
        <p:txBody>
          <a:bodyPr/>
          <a:lstStyle/>
          <a:p>
            <a:pPr algn="just" rtl="1"/>
            <a:r>
              <a:rPr lang="fa-IR" dirty="0" smtClean="0"/>
              <a:t>قندهایی </a:t>
            </a:r>
            <a:r>
              <a:rPr lang="fa-IR" dirty="0"/>
              <a:t>هستند که کولکول آنها از 2 تا 6 منوساکارید تشکیل شده است . پیوند بین منوساکاریدهای تشکیل دهنده الیگوساکاریدها یک پیوند اتری است . دی ساکاریدها مهم ترین دسته الیگوساکاریدها هستند که از پیوند دو مولکول قند ساده به دست می آید . </a:t>
            </a:r>
            <a:endParaRPr lang="fa-IR" dirty="0" smtClean="0"/>
          </a:p>
          <a:p>
            <a:pPr algn="just" rtl="1"/>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79139355"/>
              </p:ext>
            </p:extLst>
          </p:nvPr>
        </p:nvGraphicFramePr>
        <p:xfrm>
          <a:off x="3233103" y="3972961"/>
          <a:ext cx="5725795" cy="1957962"/>
        </p:xfrm>
        <a:graphic>
          <a:graphicData uri="http://schemas.openxmlformats.org/drawingml/2006/table">
            <a:tbl>
              <a:tblPr rtl="1" firstRow="1" firstCol="1" bandRow="1">
                <a:tableStyleId>{5C22544A-7EE6-4342-B048-85BDC9FD1C3A}</a:tableStyleId>
              </a:tblPr>
              <a:tblGrid>
                <a:gridCol w="2862580"/>
                <a:gridCol w="2863215"/>
              </a:tblGrid>
              <a:tr h="0">
                <a:tc>
                  <a:txBody>
                    <a:bodyPr/>
                    <a:lstStyle/>
                    <a:p>
                      <a:pPr marL="0" marR="0" algn="just" rtl="1">
                        <a:lnSpc>
                          <a:spcPct val="150000"/>
                        </a:lnSpc>
                        <a:spcBef>
                          <a:spcPts val="0"/>
                        </a:spcBef>
                        <a:spcAft>
                          <a:spcPts val="0"/>
                        </a:spcAft>
                      </a:pPr>
                      <a:r>
                        <a:rPr lang="fa-IR" sz="1600">
                          <a:effectLst/>
                        </a:rPr>
                        <a:t>نام دی ساکاریدها</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50000"/>
                        </a:lnSpc>
                        <a:spcBef>
                          <a:spcPts val="0"/>
                        </a:spcBef>
                        <a:spcAft>
                          <a:spcPts val="0"/>
                        </a:spcAft>
                      </a:pPr>
                      <a:r>
                        <a:rPr lang="fa-IR" sz="1600">
                          <a:effectLst/>
                        </a:rPr>
                        <a:t>منوساکاریدهای تشکیل دهنده</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just" rtl="1">
                        <a:lnSpc>
                          <a:spcPct val="150000"/>
                        </a:lnSpc>
                        <a:spcBef>
                          <a:spcPts val="0"/>
                        </a:spcBef>
                        <a:spcAft>
                          <a:spcPts val="0"/>
                        </a:spcAft>
                      </a:pPr>
                      <a:r>
                        <a:rPr lang="fa-IR" sz="1600">
                          <a:effectLst/>
                        </a:rPr>
                        <a:t>مالتوز (هیدرولیز نشاسته)</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50000"/>
                        </a:lnSpc>
                        <a:spcBef>
                          <a:spcPts val="0"/>
                        </a:spcBef>
                        <a:spcAft>
                          <a:spcPts val="0"/>
                        </a:spcAft>
                      </a:pPr>
                      <a:r>
                        <a:rPr lang="fa-IR" sz="1600">
                          <a:effectLst/>
                        </a:rPr>
                        <a:t>گلوکز + گلوکز</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just" rtl="1">
                        <a:lnSpc>
                          <a:spcPct val="150000"/>
                        </a:lnSpc>
                        <a:spcBef>
                          <a:spcPts val="0"/>
                        </a:spcBef>
                        <a:spcAft>
                          <a:spcPts val="0"/>
                        </a:spcAft>
                      </a:pPr>
                      <a:r>
                        <a:rPr lang="fa-IR" sz="1600">
                          <a:effectLst/>
                        </a:rPr>
                        <a:t>لاکتوز (قند شیر)</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50000"/>
                        </a:lnSpc>
                        <a:spcBef>
                          <a:spcPts val="0"/>
                        </a:spcBef>
                        <a:spcAft>
                          <a:spcPts val="0"/>
                        </a:spcAft>
                      </a:pPr>
                      <a:r>
                        <a:rPr lang="fa-IR" sz="1600">
                          <a:effectLst/>
                        </a:rPr>
                        <a:t>گلوکز + گالاکتوز</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just" rtl="1">
                        <a:lnSpc>
                          <a:spcPct val="150000"/>
                        </a:lnSpc>
                        <a:spcBef>
                          <a:spcPts val="0"/>
                        </a:spcBef>
                        <a:spcAft>
                          <a:spcPts val="0"/>
                        </a:spcAft>
                      </a:pPr>
                      <a:r>
                        <a:rPr lang="fa-IR" sz="1600">
                          <a:effectLst/>
                        </a:rPr>
                        <a:t>ساکارز (قند چغندر)</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50000"/>
                        </a:lnSpc>
                        <a:spcBef>
                          <a:spcPts val="0"/>
                        </a:spcBef>
                        <a:spcAft>
                          <a:spcPts val="0"/>
                        </a:spcAft>
                      </a:pPr>
                      <a:r>
                        <a:rPr lang="fa-IR" sz="1600">
                          <a:effectLst/>
                        </a:rPr>
                        <a:t>گلوکز + فروکتوز</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just" rtl="1">
                        <a:lnSpc>
                          <a:spcPct val="150000"/>
                        </a:lnSpc>
                        <a:spcBef>
                          <a:spcPts val="0"/>
                        </a:spcBef>
                        <a:spcAft>
                          <a:spcPts val="0"/>
                        </a:spcAft>
                      </a:pPr>
                      <a:r>
                        <a:rPr lang="fa-IR" sz="1600">
                          <a:effectLst/>
                        </a:rPr>
                        <a:t>سلوبیوز (هیدرولیز سلولز)</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50000"/>
                        </a:lnSpc>
                        <a:spcBef>
                          <a:spcPts val="0"/>
                        </a:spcBef>
                        <a:spcAft>
                          <a:spcPts val="0"/>
                        </a:spcAft>
                      </a:pPr>
                      <a:r>
                        <a:rPr lang="en-US" sz="1600">
                          <a:effectLst/>
                        </a:rPr>
                        <a:t>B</a:t>
                      </a:r>
                      <a:r>
                        <a:rPr lang="fa-IR" sz="1600">
                          <a:effectLst/>
                        </a:rPr>
                        <a:t> گلوکز + </a:t>
                      </a:r>
                      <a:r>
                        <a:rPr lang="en-US" sz="1600">
                          <a:effectLst/>
                        </a:rPr>
                        <a:t>B</a:t>
                      </a:r>
                      <a:r>
                        <a:rPr lang="fa-IR" sz="1600">
                          <a:effectLst/>
                        </a:rPr>
                        <a:t> گلوکز</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r h="0">
                <a:tc>
                  <a:txBody>
                    <a:bodyPr/>
                    <a:lstStyle/>
                    <a:p>
                      <a:pPr marL="0" marR="0" algn="just" rtl="1">
                        <a:lnSpc>
                          <a:spcPct val="150000"/>
                        </a:lnSpc>
                        <a:spcBef>
                          <a:spcPts val="0"/>
                        </a:spcBef>
                        <a:spcAft>
                          <a:spcPts val="0"/>
                        </a:spcAft>
                      </a:pPr>
                      <a:r>
                        <a:rPr lang="fa-IR" sz="1600">
                          <a:effectLst/>
                        </a:rPr>
                        <a:t>ترهالوز (قارچ ها و مخمرها)</a:t>
                      </a:r>
                      <a:endParaRPr lang="en-US"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just" rtl="1">
                        <a:lnSpc>
                          <a:spcPct val="150000"/>
                        </a:lnSpc>
                        <a:spcBef>
                          <a:spcPts val="0"/>
                        </a:spcBef>
                        <a:spcAft>
                          <a:spcPts val="0"/>
                        </a:spcAft>
                      </a:pPr>
                      <a:r>
                        <a:rPr lang="fa-IR" sz="1600" dirty="0">
                          <a:effectLst/>
                        </a:rPr>
                        <a:t>گلوکز + گلوکز</a:t>
                      </a:r>
                      <a:endParaRPr lang="en-US"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r>
            </a:tbl>
          </a:graphicData>
        </a:graphic>
      </p:graphicFrame>
    </p:spTree>
    <p:extLst>
      <p:ext uri="{BB962C8B-B14F-4D97-AF65-F5344CB8AC3E}">
        <p14:creationId xmlns:p14="http://schemas.microsoft.com/office/powerpoint/2010/main" val="924587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t>پلی ساکاریدها</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lgn="r" rtl="1">
              <a:lnSpc>
                <a:spcPct val="150000"/>
              </a:lnSpc>
            </a:pPr>
            <a:r>
              <a:rPr lang="fa-IR" dirty="0" smtClean="0"/>
              <a:t>پلی </a:t>
            </a:r>
            <a:r>
              <a:rPr lang="fa-IR" dirty="0"/>
              <a:t>ساکاریدها از تعداد زیادی منوساکارید ، به خصوص گلوکز تشکیل یافته اند و مهمترین آنها نشاسته ، گلیکوژن ، دکسترین ، سلولز ، هپارین ، اسیدهیالورونیک و کندرواتین سولفات می باشند . </a:t>
            </a:r>
            <a:endParaRPr lang="en-US" dirty="0"/>
          </a:p>
          <a:p>
            <a:pPr algn="r" rtl="1">
              <a:lnSpc>
                <a:spcPct val="150000"/>
              </a:lnSpc>
            </a:pPr>
            <a:r>
              <a:rPr lang="fa-IR" dirty="0"/>
              <a:t>نشاسته : ذخیره قندی گیاهان است . در حبوبات ، غلات ، سیب زمینی و... وجود دارد. فرمول نشاسته </a:t>
            </a:r>
            <a:r>
              <a:rPr lang="en-US" dirty="0"/>
              <a:t>(C</a:t>
            </a:r>
            <a:r>
              <a:rPr lang="en-US" baseline="-25000" dirty="0"/>
              <a:t>6</a:t>
            </a:r>
            <a:r>
              <a:rPr lang="en-US" dirty="0"/>
              <a:t>H</a:t>
            </a:r>
            <a:r>
              <a:rPr lang="en-US" baseline="-25000" dirty="0"/>
              <a:t>10</a:t>
            </a:r>
            <a:r>
              <a:rPr lang="en-US" dirty="0"/>
              <a:t>O</a:t>
            </a:r>
            <a:r>
              <a:rPr lang="en-US" baseline="-25000" dirty="0"/>
              <a:t>5</a:t>
            </a:r>
            <a:r>
              <a:rPr lang="en-US" dirty="0"/>
              <a:t>)</a:t>
            </a:r>
            <a:r>
              <a:rPr lang="en-US" baseline="-25000" dirty="0"/>
              <a:t>n</a:t>
            </a:r>
            <a:r>
              <a:rPr lang="fa-IR" dirty="0"/>
              <a:t> است که عدد </a:t>
            </a:r>
            <a:r>
              <a:rPr lang="en-US" dirty="0"/>
              <a:t>n</a:t>
            </a:r>
            <a:r>
              <a:rPr lang="fa-IR" dirty="0"/>
              <a:t> در انواع نشاسته متغیر است . منوساکارید سازنده گلوکز است </a:t>
            </a:r>
            <a:r>
              <a:rPr lang="fa-IR" dirty="0" smtClean="0"/>
              <a:t>.</a:t>
            </a:r>
            <a:endParaRPr lang="en-US" dirty="0"/>
          </a:p>
        </p:txBody>
      </p:sp>
    </p:spTree>
    <p:extLst>
      <p:ext uri="{BB962C8B-B14F-4D97-AF65-F5344CB8AC3E}">
        <p14:creationId xmlns:p14="http://schemas.microsoft.com/office/powerpoint/2010/main" val="1963124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4278"/>
          </a:xfrm>
        </p:spPr>
        <p:txBody>
          <a:bodyPr>
            <a:normAutofit fontScale="90000"/>
          </a:bodyPr>
          <a:lstStyle/>
          <a:p>
            <a:pPr algn="r" rtl="1"/>
            <a:r>
              <a:rPr lang="fa-IR" dirty="0" smtClean="0"/>
              <a:t>طبقه بندی لیپیدها </a:t>
            </a:r>
            <a:r>
              <a:rPr lang="en-US" dirty="0" smtClean="0"/>
              <a:t/>
            </a:r>
            <a:br>
              <a:rPr lang="en-US" dirty="0" smtClean="0"/>
            </a:br>
            <a:endParaRPr lang="en-US" dirty="0"/>
          </a:p>
        </p:txBody>
      </p:sp>
      <p:sp>
        <p:nvSpPr>
          <p:cNvPr id="3" name="Content Placeholder 2"/>
          <p:cNvSpPr>
            <a:spLocks noGrp="1"/>
          </p:cNvSpPr>
          <p:nvPr>
            <p:ph idx="1"/>
          </p:nvPr>
        </p:nvSpPr>
        <p:spPr>
          <a:xfrm>
            <a:off x="167425" y="914400"/>
            <a:ext cx="11186375" cy="5692462"/>
          </a:xfrm>
        </p:spPr>
        <p:txBody>
          <a:bodyPr>
            <a:normAutofit fontScale="92500" lnSpcReduction="10000"/>
          </a:bodyPr>
          <a:lstStyle/>
          <a:p>
            <a:pPr algn="just" rtl="1"/>
            <a:r>
              <a:rPr lang="fa-IR" dirty="0" smtClean="0"/>
              <a:t>چربی </a:t>
            </a:r>
            <a:r>
              <a:rPr lang="fa-IR" dirty="0"/>
              <a:t>ها به دسته های اصلی زیر تقسیم می شوند : </a:t>
            </a:r>
            <a:endParaRPr lang="en-US" dirty="0"/>
          </a:p>
          <a:p>
            <a:pPr lvl="0" algn="just" rtl="1"/>
            <a:r>
              <a:rPr lang="fa-IR" dirty="0">
                <a:solidFill>
                  <a:srgbClr val="FF0000"/>
                </a:solidFill>
              </a:rPr>
              <a:t>چربی ساده </a:t>
            </a:r>
            <a:r>
              <a:rPr lang="fa-IR" dirty="0"/>
              <a:t>: اسیراسیدهای چرب با الکل های مختلف هستند که شامل دو قسمت زیر می باشند .</a:t>
            </a:r>
            <a:endParaRPr lang="en-US" dirty="0"/>
          </a:p>
          <a:p>
            <a:pPr algn="just" rtl="1"/>
            <a:r>
              <a:rPr lang="fa-IR" dirty="0"/>
              <a:t>الف) چربی های خنثی </a:t>
            </a:r>
            <a:r>
              <a:rPr lang="en-US" dirty="0"/>
              <a:t>(fats)</a:t>
            </a:r>
            <a:r>
              <a:rPr lang="fa-IR" dirty="0"/>
              <a:t> : استراسیدهای چرب با گلیسرول هستند مانند تری گلیسرید . </a:t>
            </a:r>
            <a:endParaRPr lang="en-US" dirty="0"/>
          </a:p>
          <a:p>
            <a:pPr algn="just" rtl="1"/>
            <a:r>
              <a:rPr lang="fa-IR" dirty="0"/>
              <a:t>ب) موم ها </a:t>
            </a:r>
            <a:r>
              <a:rPr lang="en-US" dirty="0"/>
              <a:t>(waxes)</a:t>
            </a:r>
            <a:r>
              <a:rPr lang="fa-IR" dirty="0"/>
              <a:t> : استراسیدهای چرب با الکل های سنگین (با اتم های کربن زیاد) هستند .  </a:t>
            </a:r>
            <a:endParaRPr lang="en-US" dirty="0"/>
          </a:p>
          <a:p>
            <a:pPr lvl="0" algn="just" rtl="1"/>
            <a:r>
              <a:rPr lang="fa-IR" dirty="0">
                <a:solidFill>
                  <a:srgbClr val="FF0000"/>
                </a:solidFill>
              </a:rPr>
              <a:t>چربی های مرکب </a:t>
            </a:r>
            <a:r>
              <a:rPr lang="fa-IR" dirty="0"/>
              <a:t>: در ساختمان چربی های مرکب علاوه بر اسیدهای چرب و الکل ، گروه های شیمیایی دیگر </a:t>
            </a:r>
            <a:r>
              <a:rPr lang="fa-IR" dirty="0" smtClean="0"/>
              <a:t>مانند فسفر </a:t>
            </a:r>
            <a:r>
              <a:rPr lang="fa-IR" dirty="0"/>
              <a:t>، آمین الکل ها ، قندها و... نیز وجود دارند . چربی های مرکب به چند دسته فرعی زیر تقسیم می شوند : </a:t>
            </a:r>
            <a:endParaRPr lang="en-US" dirty="0"/>
          </a:p>
          <a:p>
            <a:pPr algn="just" rtl="1"/>
            <a:r>
              <a:rPr lang="fa-IR" dirty="0"/>
              <a:t>الف) فسفولیپیدها : چربی هایی هستند که شامل اسید چرب ، الکل و اسیدفسفریک می باشند . </a:t>
            </a:r>
            <a:endParaRPr lang="en-US" dirty="0"/>
          </a:p>
          <a:p>
            <a:pPr algn="just" rtl="1"/>
            <a:r>
              <a:rPr lang="fa-IR" dirty="0"/>
              <a:t>ب) گلیکولیپیدها : از ترکیب اسیدهای چرب با قندهای آمین دار تشکیل می شوند . </a:t>
            </a:r>
            <a:endParaRPr lang="en-US" dirty="0"/>
          </a:p>
          <a:p>
            <a:pPr algn="just" rtl="1"/>
            <a:r>
              <a:rPr lang="fa-IR" dirty="0"/>
              <a:t>ج) سایر چربی های مرکب مانند لیپوپروتئین ها و آمینولیپیدها </a:t>
            </a:r>
            <a:endParaRPr lang="en-US" dirty="0"/>
          </a:p>
          <a:p>
            <a:pPr lvl="0" algn="just" rtl="1"/>
            <a:r>
              <a:rPr lang="fa-IR" dirty="0">
                <a:solidFill>
                  <a:srgbClr val="FF0000"/>
                </a:solidFill>
              </a:rPr>
              <a:t>چربی های محصول </a:t>
            </a:r>
            <a:r>
              <a:rPr lang="fa-IR" dirty="0"/>
              <a:t>: مشتقانی هستند که از هیدرولیز چربی های ساده و مرکب حاصل می شوند و خواص فیزیکی عمومی چربی ها را دارا هستند مانند اسیدهای چرب اشباع و غیراشباع گلیسرول و استروتئیدها ، از استروتئیدهای مهمی که در طبیعت یافت می شوند ، می توان هورمون های جنسی ، هورمون های قشر غده فوق کلیوی ، ویتامین </a:t>
            </a:r>
            <a:r>
              <a:rPr lang="en-US" dirty="0"/>
              <a:t>D</a:t>
            </a:r>
            <a:r>
              <a:rPr lang="fa-IR" dirty="0"/>
              <a:t> و کلسترول را نام برد . </a:t>
            </a:r>
            <a:endParaRPr lang="en-US" dirty="0"/>
          </a:p>
        </p:txBody>
      </p:sp>
    </p:spTree>
    <p:extLst>
      <p:ext uri="{BB962C8B-B14F-4D97-AF65-F5344CB8AC3E}">
        <p14:creationId xmlns:p14="http://schemas.microsoft.com/office/powerpoint/2010/main" val="42578663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TotalTime>
  <Words>1639</Words>
  <Application>Microsoft Office PowerPoint</Application>
  <PresentationFormat>Widescreen</PresentationFormat>
  <Paragraphs>71</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B Nazanin</vt:lpstr>
      <vt:lpstr>Calibri</vt:lpstr>
      <vt:lpstr>Calibri Light</vt:lpstr>
      <vt:lpstr>Times New Roman</vt:lpstr>
      <vt:lpstr>Office Theme</vt:lpstr>
      <vt:lpstr>بیوشیمی</vt:lpstr>
      <vt:lpstr>سیلکو آلکان ها</vt:lpstr>
      <vt:lpstr>مشتقات ترکیبات آلی  </vt:lpstr>
      <vt:lpstr>PowerPoint Presentation</vt:lpstr>
      <vt:lpstr>قندها یا کربوهیدرات ها  </vt:lpstr>
      <vt:lpstr>منوساکاریدها  </vt:lpstr>
      <vt:lpstr>الیگوساکاریدها  </vt:lpstr>
      <vt:lpstr>پلی ساکاریدها </vt:lpstr>
      <vt:lpstr>طبقه بندی لیپیدها  </vt:lpstr>
      <vt:lpstr>PowerPoint Presentation</vt:lpstr>
      <vt:lpstr>اسیدهای آمینه و پروتئین ها  </vt:lpstr>
      <vt:lpstr>PowerPoint Presentation</vt:lpstr>
      <vt:lpstr>ساختمان پروتئین ها  </vt:lpstr>
      <vt:lpstr>نوکلئوتیدها و اسیدهای نوکلئیک  </vt:lpstr>
      <vt:lpstr>دی اکسی ریبونوکلئیک(DNA ) و ریبونوکلئیک اسید (RNA) </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بیوشیمی</dc:title>
  <dc:creator>amoozesh</dc:creator>
  <cp:lastModifiedBy>amoozesh</cp:lastModifiedBy>
  <cp:revision>9</cp:revision>
  <dcterms:created xsi:type="dcterms:W3CDTF">2020-03-09T06:33:42Z</dcterms:created>
  <dcterms:modified xsi:type="dcterms:W3CDTF">2020-03-09T07:57:36Z</dcterms:modified>
</cp:coreProperties>
</file>