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2" r:id="rId2"/>
    <p:sldId id="256" r:id="rId3"/>
    <p:sldId id="345" r:id="rId4"/>
    <p:sldId id="340" r:id="rId5"/>
    <p:sldId id="288" r:id="rId6"/>
    <p:sldId id="339" r:id="rId7"/>
    <p:sldId id="290" r:id="rId8"/>
    <p:sldId id="341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33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39" autoAdjust="0"/>
    <p:restoredTop sz="94660"/>
  </p:normalViewPr>
  <p:slideViewPr>
    <p:cSldViewPr snapToGrid="0">
      <p:cViewPr varScale="1">
        <p:scale>
          <a:sx n="72" d="100"/>
          <a:sy n="72" d="100"/>
        </p:scale>
        <p:origin x="-44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1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8.png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4.bin"/><Relationship Id="rId4" Type="http://schemas.openxmlformats.org/officeDocument/2006/relationships/image" Target="../media/image3.wmf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image" Target="../media/image12.png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9.bin"/><Relationship Id="rId4" Type="http://schemas.openxmlformats.org/officeDocument/2006/relationships/image" Target="../media/image9.wmf"/><Relationship Id="rId9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5.wmf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812" y="1434271"/>
            <a:ext cx="7434529" cy="420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92313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-268942" y="2149470"/>
                <a:ext cx="12192000" cy="24409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600" dirty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و نمایش ریاضی آن : </a:t>
                </a:r>
                <a14:m>
                  <m:oMath xmlns:m="http://schemas.openxmlformats.org/officeDocument/2006/math"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−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𝐵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={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𝑥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|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𝑥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∈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 , 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𝑥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∉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𝐵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}</m:t>
                    </m:r>
                  </m:oMath>
                </a14:m>
                <a:endParaRPr lang="en-U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مثال </a:t>
                </a:r>
                <a:r>
                  <a:rPr lang="fa-IR" sz="26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: </a:t>
                </a:r>
                <a:r>
                  <a:rPr lang="fa-IR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اگر </a:t>
                </a:r>
                <a14:m>
                  <m:oMath xmlns:m="http://schemas.openxmlformats.org/officeDocument/2006/math"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𝐵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6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3</m:t>
                        </m:r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4</m:t>
                        </m:r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7</m:t>
                        </m:r>
                      </m:e>
                    </m:d>
                    <m:r>
                      <a:rPr lang="fa-IR" sz="26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  <m:r>
                      <a:rPr lang="fa-IR" sz="26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و</m:t>
                    </m:r>
                    <m:r>
                      <a:rPr lang="fa-IR" sz="26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6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1</m:t>
                        </m:r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2</m:t>
                        </m:r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3</m:t>
                        </m:r>
                      </m:e>
                    </m:d>
                  </m:oMath>
                </a14:m>
                <a:r>
                  <a:rPr lang="fa-IR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، آنگاه حاصل </a:t>
                </a:r>
                <a14:m>
                  <m:oMath xmlns:m="http://schemas.openxmlformats.org/officeDocument/2006/math"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−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𝐵</m:t>
                    </m:r>
                    <m:r>
                      <a:rPr lang="en-US" sz="26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  <m:r>
                      <a:rPr lang="fa-IR" sz="26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و</m:t>
                    </m:r>
                    <m:r>
                      <a:rPr lang="fa-IR" sz="26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𝐵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−</m:t>
                    </m:r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</m:oMath>
                </a14:m>
                <a:r>
                  <a:rPr lang="fa-IR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را بدست آورید.</a:t>
                </a:r>
                <a:endParaRPr lang="en-U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𝐴</m:t>
                      </m:r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−</m:t>
                      </m:r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𝐵</m:t>
                      </m:r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6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1</m:t>
                          </m:r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2</m:t>
                          </m:r>
                        </m:e>
                      </m:d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                 </m:t>
                      </m:r>
                      <m:r>
                        <a:rPr lang="fa-IR" sz="2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               </m:t>
                      </m:r>
                      <m:r>
                        <a:rPr lang="en-US" sz="2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    </m:t>
                      </m:r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𝐵</m:t>
                      </m:r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−</m:t>
                      </m:r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𝐴</m:t>
                      </m:r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={</m:t>
                      </m:r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4</m:t>
                      </m:r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,</m:t>
                      </m:r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7</m:t>
                      </m:r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}</m:t>
                      </m:r>
                    </m:oMath>
                  </m:oMathPara>
                </a14:m>
                <a:endParaRPr lang="en-U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8942" y="2149470"/>
                <a:ext cx="12192000" cy="2440925"/>
              </a:xfrm>
              <a:prstGeom prst="rect">
                <a:avLst/>
              </a:prstGeom>
              <a:blipFill rotWithShape="1">
                <a:blip r:embed="rId2"/>
                <a:stretch>
                  <a:fillRect r="-9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527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801351"/>
                  </p:ext>
                </p:extLst>
              </p:nvPr>
            </p:nvGraphicFramePr>
            <p:xfrm>
              <a:off x="1766047" y="2178424"/>
              <a:ext cx="8659906" cy="3953438"/>
            </p:xfrm>
            <a:graphic>
              <a:graphicData uri="http://schemas.openxmlformats.org/drawingml/2006/table">
                <a:tbl>
                  <a:tblPr rtl="1" firstRow="1" firstCol="1" bandRow="1">
                    <a:tableStyleId>{8799B23B-EC83-4686-B30A-512413B5E67A}</a:tableStyleId>
                  </a:tblPr>
                  <a:tblGrid>
                    <a:gridCol w="4562521"/>
                    <a:gridCol w="4097385"/>
                  </a:tblGrid>
                  <a:tr h="731114">
                    <a:tc>
                      <a:txBody>
                        <a:bodyPr/>
                        <a:lstStyle/>
                        <a:p>
                          <a:pPr marL="457200" algn="ctr" rtl="1">
                            <a:lnSpc>
                              <a:spcPct val="115000"/>
                            </a:lnSpc>
                          </a:pPr>
                          <a:r>
                            <a:rPr lang="fa-IR" sz="2400" dirty="0">
                              <a:effectLst/>
                            </a:rPr>
                            <a:t>نکات اشتراک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ctr" rtl="1">
                            <a:lnSpc>
                              <a:spcPct val="115000"/>
                            </a:lnSpc>
                          </a:pPr>
                          <a:r>
                            <a:rPr lang="fa-IR" sz="2400">
                              <a:effectLst/>
                            </a:rPr>
                            <a:t>نکات اجتماع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37054">
                    <a:tc>
                      <a:txBody>
                        <a:bodyPr/>
                        <a:lstStyle/>
                        <a:p>
                          <a:pPr marL="457200" algn="l" rtl="1">
                            <a:lnSpc>
                              <a:spcPct val="115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⋂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l" rtl="1">
                            <a:lnSpc>
                              <a:spcPct val="115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∪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37054">
                    <a:tc>
                      <a:txBody>
                        <a:bodyPr/>
                        <a:lstStyle/>
                        <a:p>
                          <a:pPr marL="457200" algn="l" rtl="1">
                            <a:lnSpc>
                              <a:spcPct val="115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⋂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l" rtl="1">
                            <a:lnSpc>
                              <a:spcPct val="115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∪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37054">
                    <a:tc>
                      <a:txBody>
                        <a:bodyPr/>
                        <a:lstStyle/>
                        <a:p>
                          <a:pPr marL="457200" algn="l" rtl="1">
                            <a:lnSpc>
                              <a:spcPct val="115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⋂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⋂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l" rtl="1">
                            <a:lnSpc>
                              <a:spcPct val="115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⋃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⋃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37054">
                    <a:tc>
                      <a:txBody>
                        <a:bodyPr/>
                        <a:lstStyle/>
                        <a:p>
                          <a:pPr marL="457200" algn="l" rtl="1">
                            <a:lnSpc>
                              <a:spcPct val="115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⋂</m:t>
                                    </m:r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d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⋂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⋂(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⋂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l" rtl="1">
                            <a:lnSpc>
                              <a:spcPct val="115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⋃</m:t>
                                </m:r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⋃</m:t>
                                    </m:r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d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=(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⋃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)⋃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37054">
                    <a:tc>
                      <a:txBody>
                        <a:bodyPr/>
                        <a:lstStyle/>
                        <a:p>
                          <a:pPr marL="457200" algn="l" rtl="1">
                            <a:lnSpc>
                              <a:spcPct val="115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𝑖𝑓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⊂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⟹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∩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l" rtl="1">
                            <a:lnSpc>
                              <a:spcPct val="115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𝑖𝑓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⊂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⟹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⋃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37054">
                    <a:tc>
                      <a:txBody>
                        <a:bodyPr/>
                        <a:lstStyle/>
                        <a:p>
                          <a:pPr marL="457200" algn="l" rtl="1">
                            <a:lnSpc>
                              <a:spcPct val="115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∩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)⊂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l" rtl="1">
                            <a:lnSpc>
                              <a:spcPct val="115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⊂(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⋃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801351"/>
                  </p:ext>
                </p:extLst>
              </p:nvPr>
            </p:nvGraphicFramePr>
            <p:xfrm>
              <a:off x="1766047" y="2178424"/>
              <a:ext cx="8659906" cy="3953438"/>
            </p:xfrm>
            <a:graphic>
              <a:graphicData uri="http://schemas.openxmlformats.org/drawingml/2006/table">
                <a:tbl>
                  <a:tblPr rtl="1" firstRow="1" firstCol="1" bandRow="1">
                    <a:tableStyleId>{8799B23B-EC83-4686-B30A-512413B5E67A}</a:tableStyleId>
                  </a:tblPr>
                  <a:tblGrid>
                    <a:gridCol w="4562521"/>
                    <a:gridCol w="4097385"/>
                  </a:tblGrid>
                  <a:tr h="731114">
                    <a:tc>
                      <a:txBody>
                        <a:bodyPr/>
                        <a:lstStyle/>
                        <a:p>
                          <a:pPr marL="457200" algn="ctr" rtl="1">
                            <a:lnSpc>
                              <a:spcPct val="115000"/>
                            </a:lnSpc>
                          </a:pPr>
                          <a:r>
                            <a:rPr lang="fa-IR" sz="2400" dirty="0">
                              <a:effectLst/>
                            </a:rPr>
                            <a:t>نکات اشتراک</a:t>
                          </a:r>
                          <a:endParaRPr lang="en-US" sz="2000" dirty="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ctr" rtl="1">
                            <a:lnSpc>
                              <a:spcPct val="115000"/>
                            </a:lnSpc>
                          </a:pPr>
                          <a:r>
                            <a:rPr lang="fa-IR" sz="2400">
                              <a:effectLst/>
                            </a:rPr>
                            <a:t>نکات اجتماع</a:t>
                          </a:r>
                          <a:endParaRPr lang="en-US" sz="200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370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34" t="-137500" r="-90254" b="-5034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11441" t="-137500" r="-446" b="-503409"/>
                          </a:stretch>
                        </a:blipFill>
                      </a:tcPr>
                    </a:tc>
                  </a:tr>
                  <a:tr h="5370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34" t="-237500" r="-90254" b="-4034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11441" t="-237500" r="-446" b="-403409"/>
                          </a:stretch>
                        </a:blipFill>
                      </a:tcPr>
                    </a:tc>
                  </a:tr>
                  <a:tr h="5370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34" t="-333708" r="-90254" b="-2988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11441" t="-333708" r="-446" b="-298876"/>
                          </a:stretch>
                        </a:blipFill>
                      </a:tcPr>
                    </a:tc>
                  </a:tr>
                  <a:tr h="5370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34" t="-438636" r="-90254" b="-20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11441" t="-438636" r="-446" b="-202273"/>
                          </a:stretch>
                        </a:blipFill>
                      </a:tcPr>
                    </a:tc>
                  </a:tr>
                  <a:tr h="5370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34" t="-538636" r="-90254" b="-10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11441" t="-538636" r="-446" b="-102273"/>
                          </a:stretch>
                        </a:blipFill>
                      </a:tcPr>
                    </a:tc>
                  </a:tr>
                  <a:tr h="5370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34" t="-638636" r="-90254" b="-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11441" t="-638636" r="-446" b="-227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15661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07676" y="1946185"/>
            <a:ext cx="6593472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مثال </a:t>
            </a: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: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هر یک از مجموعه های زیر را روی شکل های داده شده هاشور بزنید.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_20150905_13380504.jpg"/>
          <p:cNvPicPr/>
          <p:nvPr/>
        </p:nvPicPr>
        <p:blipFill rotWithShape="1">
          <a:blip r:embed="rId2" cstate="print"/>
          <a:srcRect b="55731"/>
          <a:stretch/>
        </p:blipFill>
        <p:spPr>
          <a:xfrm>
            <a:off x="1155417" y="3000034"/>
            <a:ext cx="9170408" cy="345009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404412" y="5634318"/>
            <a:ext cx="739588" cy="3361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556812" y="5786718"/>
            <a:ext cx="739588" cy="3361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045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_20150905_13380504.jpg"/>
          <p:cNvPicPr/>
          <p:nvPr/>
        </p:nvPicPr>
        <p:blipFill rotWithShape="1">
          <a:blip r:embed="rId2" cstate="print"/>
          <a:srcRect t="41819" r="1435"/>
          <a:stretch/>
        </p:blipFill>
        <p:spPr>
          <a:xfrm>
            <a:off x="475615" y="2205316"/>
            <a:ext cx="8224632" cy="368449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50576" y="2037228"/>
            <a:ext cx="1237130" cy="3361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87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45676" y="1894491"/>
                <a:ext cx="11900647" cy="35322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fa-IR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مثال </a:t>
                </a:r>
                <a:r>
                  <a:rPr lang="fa-IR" sz="24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: </a:t>
                </a:r>
                <a:r>
                  <a:rPr lang="fa-IR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اگر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𝐶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2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3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7</m:t>
                        </m:r>
                      </m:e>
                    </m:d>
                    <m:r>
                      <a:rPr lang="fa-IR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و</m:t>
                    </m:r>
                    <m:r>
                      <a:rPr lang="fa-IR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𝐵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−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2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4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2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10</m:t>
                        </m:r>
                      </m:e>
                    </m:d>
                    <m:r>
                      <a:rPr lang="fa-IR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و</m:t>
                    </m:r>
                    <m:r>
                      <a:rPr lang="fa-IR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={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2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4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9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}</m:t>
                    </m:r>
                  </m:oMath>
                </a14:m>
                <a:r>
                  <a:rPr lang="fa-I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آنگاه مجموعه های زیر را با نوشتن اعضا مشخص کنید.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fa-I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الف)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−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𝐵</m:t>
                    </m:r>
                  </m:oMath>
                </a14:m>
                <a:r>
                  <a:rPr lang="fa-I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          </a:t>
                </a:r>
                <a:r>
                  <a:rPr lang="fa-IR" sz="24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                                                    </a:t>
                </a:r>
                <a:r>
                  <a:rPr lang="fa-I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ب)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𝐵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∩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𝐶</m:t>
                    </m:r>
                  </m:oMath>
                </a14:m>
                <a:r>
                  <a:rPr lang="fa-I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                 </a:t>
                </a:r>
                <a:endParaRPr lang="fa-IR" sz="240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fa-IR" sz="24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 </a:t>
                </a:r>
                <a:r>
                  <a:rPr lang="fa-I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ج)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𝐴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−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𝐵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∪(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𝐵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∩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𝐶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)</m:t>
                    </m:r>
                  </m:oMath>
                </a14:m>
                <a:r>
                  <a:rPr lang="fa-I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               </a:t>
                </a:r>
                <a:r>
                  <a:rPr lang="fa-IR" sz="24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                          د</a:t>
                </a:r>
                <a:r>
                  <a:rPr lang="fa-I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−(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−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𝐵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)</m:t>
                    </m:r>
                  </m:oMath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fa-I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ه)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𝐴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−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𝐵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∪(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∩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𝐶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)</m:t>
                    </m:r>
                  </m:oMath>
                </a14:m>
                <a:r>
                  <a:rPr lang="fa-I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                   </a:t>
                </a:r>
                <a:r>
                  <a:rPr lang="fa-IR" sz="24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                         </a:t>
                </a:r>
                <a:r>
                  <a:rPr lang="fa-I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و)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𝐵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∪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𝐴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−(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𝐵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∩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)</m:t>
                    </m:r>
                  </m:oMath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76" y="1894491"/>
                <a:ext cx="11900647" cy="3532249"/>
              </a:xfrm>
              <a:prstGeom prst="rect">
                <a:avLst/>
              </a:prstGeom>
              <a:blipFill rotWithShape="1">
                <a:blip r:embed="rId2"/>
                <a:stretch>
                  <a:fillRect r="-768" b="-1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9243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61681" y="1930988"/>
                <a:ext cx="11519647" cy="47397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پاسخ: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𝐴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−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𝐵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9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                                              </m:t>
                      </m:r>
                    </m:oMath>
                  </m:oMathPara>
                </a14:m>
                <a:endParaRPr lang="en-US" sz="2800" i="1" dirty="0" smtClean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𝐵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∩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𝐶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2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                            </m:t>
                      </m:r>
                    </m:oMath>
                  </m:oMathPara>
                </a14:m>
                <a:endParaRPr lang="en-US" sz="2800" i="1" dirty="0" smtClean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𝐴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−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𝐵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∪</m:t>
                      </m:r>
                      <m:d>
                        <m:dPr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𝐵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∩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𝐶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2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9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𝐴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−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𝐵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∪</m:t>
                      </m:r>
                      <m:d>
                        <m:dPr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𝐴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∩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𝐶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9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∪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2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2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9</m:t>
                          </m:r>
                        </m:e>
                      </m:d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𝐵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∪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𝐴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−</m:t>
                      </m:r>
                      <m:d>
                        <m:dPr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𝐵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∩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𝐴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2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4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9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,−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2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10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−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2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4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9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,−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2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10</m:t>
                          </m:r>
                        </m:e>
                      </m:d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81" y="1930988"/>
                <a:ext cx="11519647" cy="4739759"/>
              </a:xfrm>
              <a:prstGeom prst="rect">
                <a:avLst/>
              </a:prstGeom>
              <a:blipFill rotWithShape="0">
                <a:blip r:embed="rId2"/>
                <a:stretch>
                  <a:fillRect r="-1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746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380" y="1941536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48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دانشجویان محترم می توانند پاسخ سوالات را در پیام </a:t>
            </a:r>
            <a:r>
              <a:rPr lang="fa-IR" sz="4800" b="1" smtClean="0">
                <a:solidFill>
                  <a:srgbClr val="C00000"/>
                </a:solidFill>
                <a:cs typeface="B Titr" panose="00000700000000000000" pitchFamily="2" charset="-78"/>
              </a:rPr>
              <a:t>رسان </a:t>
            </a:r>
          </a:p>
          <a:p>
            <a:pPr marL="0" indent="0" algn="ctr">
              <a:buNone/>
            </a:pPr>
            <a:r>
              <a:rPr lang="fa-IR" sz="4800" b="1" smtClean="0">
                <a:solidFill>
                  <a:srgbClr val="C00000"/>
                </a:solidFill>
                <a:cs typeface="B Titr" panose="00000700000000000000" pitchFamily="2" charset="-78"/>
              </a:rPr>
              <a:t>ایتا </a:t>
            </a:r>
            <a:r>
              <a:rPr lang="fa-IR" sz="48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یا واتس اپ ارسال نمایند</a:t>
            </a:r>
            <a:endParaRPr lang="en-US" sz="48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1619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6829" y="953038"/>
            <a:ext cx="8937938" cy="2654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50000"/>
              </a:lnSpc>
            </a:pPr>
            <a:r>
              <a:rPr lang="fa-IR" sz="3600" b="1" dirty="0" smtClean="0">
                <a:solidFill>
                  <a:srgbClr val="C00000"/>
                </a:solidFill>
                <a:cs typeface="B Jadid" pitchFamily="2" charset="-78"/>
              </a:rPr>
              <a:t>ریاضیات عمومی و مقدمات آمار</a:t>
            </a:r>
          </a:p>
          <a:p>
            <a:pPr algn="ctr">
              <a:lnSpc>
                <a:spcPct val="250000"/>
              </a:lnSpc>
            </a:pPr>
            <a:r>
              <a:rPr lang="fa-IR" sz="36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مدرس: علیدادی</a:t>
            </a:r>
            <a:endParaRPr lang="en-US" sz="36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5196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8000" dirty="0" smtClean="0">
                <a:cs typeface="B Jadid" pitchFamily="2" charset="-78"/>
              </a:rPr>
              <a:t>اعمال روی مجموعه ها</a:t>
            </a:r>
            <a:endParaRPr lang="en-US" sz="8000" dirty="0"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5098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197" y="2330984"/>
            <a:ext cx="11151929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اجتماع 2 مجموعه </a:t>
            </a:r>
            <a:r>
              <a:rPr lang="en-US" sz="2800" b="1" dirty="0" smtClean="0">
                <a:cs typeface="B Nazanin" panose="00000400000000000000" pitchFamily="2" charset="-78"/>
              </a:rPr>
              <a:t>A,B</a:t>
            </a:r>
            <a:r>
              <a:rPr lang="fa-IR" sz="2800" b="1" dirty="0" smtClean="0">
                <a:cs typeface="B Nazanin" panose="00000400000000000000" pitchFamily="2" charset="-78"/>
              </a:rPr>
              <a:t> ، مجموعه شامل همه اعضایی که حداقل در یکی از 2 مجموعه </a:t>
            </a:r>
            <a:r>
              <a:rPr lang="en-US" sz="2800" b="1" dirty="0" smtClean="0">
                <a:cs typeface="B Nazanin" panose="00000400000000000000" pitchFamily="2" charset="-78"/>
              </a:rPr>
              <a:t>A,B</a:t>
            </a:r>
            <a:r>
              <a:rPr lang="fa-IR" sz="2800" b="1" dirty="0" smtClean="0">
                <a:cs typeface="B Nazanin" panose="00000400000000000000" pitchFamily="2" charset="-78"/>
              </a:rPr>
              <a:t>باشند که با نماد                نمایش داده می شود 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7978774" y="3138487"/>
          <a:ext cx="1050925" cy="464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Equation" r:id="rId3" imgW="660240" imgH="291960" progId="Equation.DSMT4">
                  <p:embed/>
                </p:oleObj>
              </mc:Choice>
              <mc:Fallback>
                <p:oleObj name="Equation" r:id="rId3" imgW="6602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78774" y="3138487"/>
                        <a:ext cx="1050925" cy="4648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855663" y="3903357"/>
          <a:ext cx="4015696" cy="597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5" imgW="2476440" imgH="368280" progId="Equation.DSMT4">
                  <p:embed/>
                </p:oleObj>
              </mc:Choice>
              <mc:Fallback>
                <p:oleObj name="Equation" r:id="rId5" imgW="247644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5663" y="3903357"/>
                        <a:ext cx="4015696" cy="5972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6808526" y="3903357"/>
            <a:ext cx="4800600" cy="2129352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61001" y="4142229"/>
            <a:ext cx="3390900" cy="1785156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7146664" y="4047550"/>
          <a:ext cx="427038" cy="40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Equation" r:id="rId8" imgW="241200" imgH="228600" progId="Equation.DSMT4">
                  <p:embed/>
                </p:oleObj>
              </mc:Choice>
              <mc:Fallback>
                <p:oleObj name="Equation" r:id="rId8" imgW="241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146664" y="4047550"/>
                        <a:ext cx="427038" cy="404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0710470" y="4048432"/>
          <a:ext cx="427170" cy="45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10" imgW="215640" imgH="228600" progId="Equation.DSMT4">
                  <p:embed/>
                </p:oleObj>
              </mc:Choice>
              <mc:Fallback>
                <p:oleObj name="Equation" r:id="rId10" imgW="215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0710470" y="4048432"/>
                        <a:ext cx="427170" cy="4522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8646057" y="6126506"/>
          <a:ext cx="12207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Equation" r:id="rId12" imgW="660240" imgH="291960" progId="Equation.DSMT4">
                  <p:embed/>
                </p:oleObj>
              </mc:Choice>
              <mc:Fallback>
                <p:oleObj name="Equation" r:id="rId12" imgW="6602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646057" y="6126506"/>
                        <a:ext cx="1220787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2293" y="450761"/>
            <a:ext cx="5834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600" dirty="0" smtClean="0">
                <a:cs typeface="B Jadid" pitchFamily="2" charset="-78"/>
              </a:rPr>
              <a:t>اجتماع دو مجموعه</a:t>
            </a:r>
            <a:endParaRPr lang="en-US" sz="3600" dirty="0"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2389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40327" y="2501472"/>
                <a:ext cx="11131720" cy="1926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32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مثال : </a:t>
                </a:r>
                <a:r>
                  <a:rPr lang="fa-IR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اگر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𝐵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32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3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4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7</m:t>
                        </m:r>
                      </m:e>
                    </m:d>
                    <m:r>
                      <a:rPr lang="fa-IR" sz="3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  <m:r>
                      <a:rPr lang="fa-IR" sz="3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و</m:t>
                    </m:r>
                    <m:r>
                      <a:rPr lang="fa-IR" sz="3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32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1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2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3</m:t>
                        </m:r>
                      </m:e>
                    </m:d>
                  </m:oMath>
                </a14:m>
                <a:r>
                  <a:rPr lang="fa-IR" sz="3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، آنگاه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∪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𝐵</m:t>
                    </m:r>
                  </m:oMath>
                </a14:m>
                <a:r>
                  <a:rPr lang="fa-IR" sz="3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چیست؟ 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𝐴</m:t>
                      </m:r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∪</m:t>
                      </m:r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𝐵</m:t>
                      </m:r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1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2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3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4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7</m:t>
                          </m:r>
                        </m:e>
                      </m:d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27" y="2501472"/>
                <a:ext cx="11131720" cy="1926681"/>
              </a:xfrm>
              <a:prstGeom prst="rect">
                <a:avLst/>
              </a:prstGeom>
              <a:blipFill rotWithShape="1">
                <a:blip r:embed="rId2"/>
                <a:stretch>
                  <a:fillRect r="-1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750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63821" y="2186791"/>
            <a:ext cx="1115192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اشتراک دو مجموعه </a:t>
            </a:r>
            <a:r>
              <a:rPr lang="en-US" sz="2800" b="1" dirty="0" smtClean="0">
                <a:cs typeface="B Nazanin" panose="00000400000000000000" pitchFamily="2" charset="-78"/>
              </a:rPr>
              <a:t>A , B </a:t>
            </a:r>
            <a:r>
              <a:rPr lang="fa-IR" sz="2800" b="1" dirty="0" smtClean="0">
                <a:cs typeface="B Nazanin" panose="00000400000000000000" pitchFamily="2" charset="-78"/>
              </a:rPr>
              <a:t> ، مجموعه شامل همه عضو هایی  که هم عضو مجموعه </a:t>
            </a:r>
            <a:r>
              <a:rPr lang="en-US" sz="2800" b="1" dirty="0" smtClean="0">
                <a:cs typeface="B Nazanin" panose="00000400000000000000" pitchFamily="2" charset="-78"/>
              </a:rPr>
              <a:t>A </a:t>
            </a:r>
            <a:r>
              <a:rPr lang="fa-IR" sz="2800" b="1" dirty="0" smtClean="0">
                <a:cs typeface="B Nazanin" panose="00000400000000000000" pitchFamily="2" charset="-78"/>
              </a:rPr>
              <a:t>و هم عضو مجموعه </a:t>
            </a:r>
            <a:r>
              <a:rPr lang="en-US" sz="2800" b="1" dirty="0" smtClean="0">
                <a:cs typeface="B Nazanin" panose="00000400000000000000" pitchFamily="2" charset="-78"/>
              </a:rPr>
              <a:t>B </a:t>
            </a:r>
            <a:r>
              <a:rPr lang="fa-IR" sz="2800" b="1" dirty="0" smtClean="0">
                <a:cs typeface="B Nazanin" panose="00000400000000000000" pitchFamily="2" charset="-78"/>
              </a:rPr>
              <a:t>هستند که با نماد                   نشان داده می شود </a:t>
            </a:r>
          </a:p>
          <a:p>
            <a:pPr algn="just" rtl="1">
              <a:lnSpc>
                <a:spcPct val="15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2800" b="1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6299996" y="2984902"/>
          <a:ext cx="1166811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Equation" r:id="rId3" imgW="685800" imgH="228600" progId="Equation.DSMT4">
                  <p:embed/>
                </p:oleObj>
              </mc:Choice>
              <mc:Fallback>
                <p:oleObj name="Equation" r:id="rId3" imgW="685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99996" y="2984902"/>
                        <a:ext cx="1166811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744537" y="4459018"/>
          <a:ext cx="5096015" cy="774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Equation" r:id="rId5" imgW="2755800" imgH="419040" progId="Equation.DSMT4">
                  <p:embed/>
                </p:oleObj>
              </mc:Choice>
              <mc:Fallback>
                <p:oleObj name="Equation" r:id="rId5" imgW="27558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4537" y="4459018"/>
                        <a:ext cx="5096015" cy="774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6915150" y="4171950"/>
            <a:ext cx="4800600" cy="2129352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3288" y="4200524"/>
            <a:ext cx="3771900" cy="2038350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7253288" y="4316143"/>
          <a:ext cx="427038" cy="40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Equation" r:id="rId8" imgW="241200" imgH="228600" progId="Equation.DSMT4">
                  <p:embed/>
                </p:oleObj>
              </mc:Choice>
              <mc:Fallback>
                <p:oleObj name="Equation" r:id="rId8" imgW="241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253288" y="4316143"/>
                        <a:ext cx="427038" cy="404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10817094" y="4317025"/>
          <a:ext cx="427170" cy="45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Equation" r:id="rId10" imgW="215640" imgH="228600" progId="Equation.DSMT4">
                  <p:embed/>
                </p:oleObj>
              </mc:Choice>
              <mc:Fallback>
                <p:oleObj name="Equation" r:id="rId10" imgW="215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0817094" y="4317025"/>
                        <a:ext cx="427170" cy="4522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flipH="1">
            <a:off x="5672138" y="5114925"/>
            <a:ext cx="3571875" cy="614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4573727" y="5801245"/>
          <a:ext cx="12668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Equation" r:id="rId12" imgW="685800" imgH="228600" progId="Equation.DSMT4">
                  <p:embed/>
                </p:oleObj>
              </mc:Choice>
              <mc:Fallback>
                <p:oleObj name="Equation" r:id="rId12" imgW="685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573727" y="5801245"/>
                        <a:ext cx="1266825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52293" y="450761"/>
            <a:ext cx="5834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600" dirty="0" smtClean="0">
                <a:cs typeface="B Jadid" pitchFamily="2" charset="-78"/>
              </a:rPr>
              <a:t>اشتراک دو مجموعه</a:t>
            </a:r>
            <a:endParaRPr lang="en-US" sz="3600" dirty="0"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6754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05118" y="2340107"/>
                <a:ext cx="11026588" cy="1926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مثال </a:t>
                </a:r>
                <a:r>
                  <a:rPr lang="fa-IR" sz="28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: </a:t>
                </a:r>
                <a:r>
                  <a:rPr lang="fa-IR" sz="3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اگر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𝐵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32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3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4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7</m:t>
                        </m:r>
                      </m:e>
                    </m:d>
                    <m:r>
                      <a:rPr lang="fa-IR" sz="3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  <m:r>
                      <a:rPr lang="fa-IR" sz="3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و</m:t>
                    </m:r>
                    <m:r>
                      <a:rPr lang="fa-IR" sz="3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32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1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2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3</m:t>
                        </m:r>
                      </m:e>
                    </m:d>
                  </m:oMath>
                </a14:m>
                <a:r>
                  <a:rPr lang="fa-IR" sz="3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، آنگاه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∩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𝐵</m:t>
                    </m:r>
                  </m:oMath>
                </a14:m>
                <a:r>
                  <a:rPr lang="fa-IR" sz="3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چیست؟ 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𝐴</m:t>
                      </m:r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∩</m:t>
                      </m:r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𝐵</m:t>
                      </m:r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118" y="2340107"/>
                <a:ext cx="11026588" cy="1926681"/>
              </a:xfrm>
              <a:prstGeom prst="rect">
                <a:avLst/>
              </a:prstGeom>
              <a:blipFill rotWithShape="1">
                <a:blip r:embed="rId2"/>
                <a:stretch>
                  <a:fillRect r="-11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8749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197" y="2330984"/>
            <a:ext cx="1115192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* تفاضل مجموعه : مجموعه  </a:t>
            </a:r>
            <a:r>
              <a:rPr lang="en-US" sz="2800" b="1" dirty="0" smtClean="0">
                <a:cs typeface="B Nazanin" panose="00000400000000000000" pitchFamily="2" charset="-78"/>
              </a:rPr>
              <a:t>A-B </a:t>
            </a:r>
            <a:r>
              <a:rPr lang="fa-IR" sz="2800" b="1" dirty="0" smtClean="0">
                <a:cs typeface="B Nazanin" panose="00000400000000000000" pitchFamily="2" charset="-78"/>
              </a:rPr>
              <a:t>مجموعه شامل همه اعضایی که عضو </a:t>
            </a:r>
            <a:r>
              <a:rPr lang="en-US" sz="2800" b="1" dirty="0" smtClean="0">
                <a:cs typeface="B Nazanin" panose="00000400000000000000" pitchFamily="2" charset="-78"/>
              </a:rPr>
              <a:t>A</a:t>
            </a:r>
            <a:r>
              <a:rPr lang="fa-IR" sz="2800" b="1" dirty="0" smtClean="0">
                <a:cs typeface="B Nazanin" panose="00000400000000000000" pitchFamily="2" charset="-78"/>
              </a:rPr>
              <a:t>باشند ولی عضو </a:t>
            </a:r>
            <a:r>
              <a:rPr lang="en-US" sz="2800" b="1" dirty="0" smtClean="0">
                <a:cs typeface="B Nazanin" panose="00000400000000000000" pitchFamily="2" charset="-78"/>
              </a:rPr>
              <a:t>B </a:t>
            </a:r>
            <a:r>
              <a:rPr lang="fa-IR" sz="2800" b="1" dirty="0" smtClean="0">
                <a:cs typeface="B Nazanin" panose="00000400000000000000" pitchFamily="2" charset="-78"/>
              </a:rPr>
              <a:t>نباشند.</a:t>
            </a:r>
          </a:p>
          <a:p>
            <a:pPr algn="just" rtl="1">
              <a:lnSpc>
                <a:spcPct val="15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2800" b="1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08526" y="3903357"/>
            <a:ext cx="4800600" cy="2129352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7146664" y="4047550"/>
          <a:ext cx="427038" cy="40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3" imgW="241200" imgH="228600" progId="Equation.DSMT4">
                  <p:embed/>
                </p:oleObj>
              </mc:Choice>
              <mc:Fallback>
                <p:oleObj name="Equation" r:id="rId3" imgW="241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46664" y="4047550"/>
                        <a:ext cx="427038" cy="404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0710470" y="4048432"/>
          <a:ext cx="427170" cy="45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5" imgW="215640" imgH="228600" progId="Equation.DSMT4">
                  <p:embed/>
                </p:oleObj>
              </mc:Choice>
              <mc:Fallback>
                <p:oleObj name="Equation" r:id="rId5" imgW="215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710470" y="4048432"/>
                        <a:ext cx="427170" cy="4522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61845" y="4249831"/>
            <a:ext cx="3093961" cy="1611104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799840" y="4047550"/>
          <a:ext cx="5346680" cy="82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8" imgW="2717640" imgH="419040" progId="Equation.DSMT4">
                  <p:embed/>
                </p:oleObj>
              </mc:Choice>
              <mc:Fallback>
                <p:oleObj name="Equation" r:id="rId8" imgW="27176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99840" y="4047550"/>
                        <a:ext cx="5346680" cy="824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335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76811"/>
            <a:ext cx="11214847" cy="2290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36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تفاضل: 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تفاضل دو مجموعه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A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و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B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را با نماد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A-B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نمایش می دهیم و آن را مجموعه ای شامل تمام اعضای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A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که در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B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نیستند تعریف می کنیم.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نمودار ون تفاضل دو مجموعه: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034" y="4365251"/>
            <a:ext cx="6694955" cy="199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838200" y="725516"/>
            <a:ext cx="10515600" cy="604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600" dirty="0" smtClean="0">
                <a:cs typeface="B Jadid" pitchFamily="2" charset="-78"/>
              </a:rPr>
              <a:t>تفاضل دو مجموعه</a:t>
            </a:r>
            <a:endParaRPr lang="en-US" sz="3600" dirty="0"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9685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534</Words>
  <Application>Microsoft Office PowerPoint</Application>
  <PresentationFormat>Custom</PresentationFormat>
  <Paragraphs>49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تفاضل دو مجموعه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reyhaneh</cp:lastModifiedBy>
  <cp:revision>78</cp:revision>
  <dcterms:created xsi:type="dcterms:W3CDTF">2015-07-06T05:06:21Z</dcterms:created>
  <dcterms:modified xsi:type="dcterms:W3CDTF">2009-08-19T21:25:45Z</dcterms:modified>
</cp:coreProperties>
</file>