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81A-B701-4CA8-9B54-16983EA4248F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4929-E1A4-476D-BEB3-28BFC180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0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81A-B701-4CA8-9B54-16983EA4248F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4929-E1A4-476D-BEB3-28BFC180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8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81A-B701-4CA8-9B54-16983EA4248F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4929-E1A4-476D-BEB3-28BFC180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9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81A-B701-4CA8-9B54-16983EA4248F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4929-E1A4-476D-BEB3-28BFC180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81A-B701-4CA8-9B54-16983EA4248F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4929-E1A4-476D-BEB3-28BFC180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2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81A-B701-4CA8-9B54-16983EA4248F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4929-E1A4-476D-BEB3-28BFC180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81A-B701-4CA8-9B54-16983EA4248F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4929-E1A4-476D-BEB3-28BFC180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7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81A-B701-4CA8-9B54-16983EA4248F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4929-E1A4-476D-BEB3-28BFC180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0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81A-B701-4CA8-9B54-16983EA4248F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4929-E1A4-476D-BEB3-28BFC180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2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81A-B701-4CA8-9B54-16983EA4248F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4929-E1A4-476D-BEB3-28BFC180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9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E81A-B701-4CA8-9B54-16983EA4248F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4929-E1A4-476D-BEB3-28BFC180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7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CE81A-B701-4CA8-9B54-16983EA4248F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4929-E1A4-476D-BEB3-28BFC180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9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buNone/>
            </a:pPr>
            <a:r>
              <a:rPr lang="fa-IR" sz="5400" b="1" dirty="0">
                <a:cs typeface="B Nazanin" pitchFamily="2" charset="-78"/>
              </a:rPr>
              <a:t>فصل پنجم</a:t>
            </a:r>
          </a:p>
          <a:p>
            <a:pPr algn="ctr" rtl="1">
              <a:buNone/>
            </a:pPr>
            <a:endParaRPr lang="fa-IR" sz="5400" b="1" dirty="0">
              <a:cs typeface="B Nazanin" pitchFamily="2" charset="-78"/>
            </a:endParaRPr>
          </a:p>
          <a:p>
            <a:pPr algn="ctr" rtl="1">
              <a:buNone/>
            </a:pPr>
            <a:r>
              <a:rPr lang="fa-IR" sz="7200" b="1" dirty="0">
                <a:solidFill>
                  <a:srgbClr val="FF0000"/>
                </a:solidFill>
                <a:cs typeface="B Nazanin" pitchFamily="2" charset="-78"/>
              </a:rPr>
              <a:t>دستگاه عصبی</a:t>
            </a:r>
            <a:endParaRPr lang="en-US" sz="72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99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endParaRPr lang="fa-IR" sz="3200" b="1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گره سینوسی-دهلیزی(</a:t>
            </a:r>
            <a:r>
              <a:rPr lang="en-US" sz="3200" b="1" dirty="0">
                <a:solidFill>
                  <a:srgbClr val="FF0000"/>
                </a:solidFill>
                <a:cs typeface="B Nazanin" pitchFamily="2" charset="-78"/>
              </a:rPr>
              <a:t>pacemaker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)</a:t>
            </a:r>
          </a:p>
          <a:p>
            <a:pPr algn="r" rtl="1">
              <a:buFont typeface="Wingdings" pitchFamily="2" charset="2"/>
              <a:buChar char="Ø"/>
            </a:pPr>
            <a:endParaRPr lang="fa-IR" sz="3200" b="1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گره دهلیزی-بطنی( ایجاد 0/13 ثانیه تاخیر)</a:t>
            </a:r>
          </a:p>
          <a:p>
            <a:pPr algn="r" rtl="1">
              <a:buFont typeface="Wingdings" pitchFamily="2" charset="2"/>
              <a:buChar char="Ø"/>
            </a:pPr>
            <a:endParaRPr lang="fa-IR" sz="3200" b="1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دسته تار هیس</a:t>
            </a:r>
          </a:p>
          <a:p>
            <a:pPr algn="r" rtl="1">
              <a:buFont typeface="Wingdings" pitchFamily="2" charset="2"/>
              <a:buChar char="Ø"/>
            </a:pPr>
            <a:endParaRPr lang="fa-IR" sz="3200" b="1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تارهای پورکینژ </a:t>
            </a:r>
            <a:endParaRPr lang="fa-IR" sz="32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دستگاه هدایت قلب</a:t>
            </a:r>
            <a:endParaRPr lang="fa-IR" dirty="0"/>
          </a:p>
        </p:txBody>
      </p:sp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432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908720"/>
            <a:ext cx="9432032" cy="594928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endParaRPr lang="fa-IR" sz="3600" b="1" dirty="0">
              <a:solidFill>
                <a:srgbClr val="FF0000"/>
              </a:solidFill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دستگاه پاراسمپاتیک</a:t>
            </a:r>
            <a:r>
              <a:rPr lang="fa-IR" sz="3600" b="1" dirty="0">
                <a:cs typeface="B Nazanin" pitchFamily="2" charset="-78"/>
              </a:rPr>
              <a:t>(</a:t>
            </a:r>
            <a:r>
              <a:rPr lang="fa-IR" b="1" dirty="0">
                <a:cs typeface="B Nazanin" pitchFamily="2" charset="-78"/>
              </a:rPr>
              <a:t>بعنوان تفوق واگی سبب کاهش 30-20 ضربه در دقیقه و کاهش انقباض قلب</a:t>
            </a:r>
            <a:r>
              <a:rPr lang="fa-IR" sz="3600" b="1" dirty="0">
                <a:cs typeface="B Nazanin" pitchFamily="2" charset="-78"/>
              </a:rPr>
              <a:t>)</a:t>
            </a:r>
          </a:p>
          <a:p>
            <a:pPr marL="624078" indent="-514350" algn="r" rtl="1">
              <a:buFont typeface="+mj-lt"/>
              <a:buAutoNum type="arabicPeriod"/>
            </a:pPr>
            <a:endParaRPr lang="fa-IR" sz="3600" b="1" dirty="0">
              <a:solidFill>
                <a:srgbClr val="FF0000"/>
              </a:solidFill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دستگاه سمپاتیک</a:t>
            </a:r>
            <a:r>
              <a:rPr lang="fa-IR" sz="4400" b="1" dirty="0">
                <a:cs typeface="B Nazanin" pitchFamily="2" charset="-78"/>
              </a:rPr>
              <a:t>(</a:t>
            </a:r>
            <a:r>
              <a:rPr lang="fa-IR" b="1" dirty="0">
                <a:cs typeface="B Nazanin" pitchFamily="2" charset="-78"/>
              </a:rPr>
              <a:t>سبب افزایش ضربان و قدرت انقباض قلب</a:t>
            </a:r>
            <a:r>
              <a:rPr lang="fa-IR" sz="3600" b="1" dirty="0">
                <a:cs typeface="B Nazanin" pitchFamily="2" charset="-78"/>
              </a:rPr>
              <a:t>)</a:t>
            </a:r>
            <a:endParaRPr lang="fa-IR" sz="3600" b="1" dirty="0">
              <a:solidFill>
                <a:srgbClr val="FF0000"/>
              </a:solidFill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endParaRPr lang="fa-IR" sz="3600" b="1" dirty="0">
              <a:solidFill>
                <a:srgbClr val="FF0000"/>
              </a:solidFill>
              <a:cs typeface="B Nazanin" pitchFamily="2" charset="-78"/>
            </a:endParaRPr>
          </a:p>
          <a:p>
            <a:pPr marL="624078" indent="-514350" algn="r" rtl="1">
              <a:buFont typeface="+mj-lt"/>
              <a:buAutoNum type="arabicPeriod"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دستگاه غدد درون ریز(هورمون ها)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:</a:t>
            </a:r>
            <a:r>
              <a:rPr lang="fa-IR" sz="3600" b="1" dirty="0">
                <a:cs typeface="B Nazanin" pitchFamily="2" charset="-78"/>
              </a:rPr>
              <a:t>(</a:t>
            </a:r>
            <a:r>
              <a:rPr lang="fa-IR" sz="2400" b="1" dirty="0">
                <a:cs typeface="B Nazanin" pitchFamily="2" charset="-78"/>
              </a:rPr>
              <a:t>کاتکولامینها اثر سمپاتیکی دارند</a:t>
            </a:r>
            <a:r>
              <a:rPr lang="fa-IR" sz="3600" b="1" dirty="0">
                <a:cs typeface="B Nazanin" pitchFamily="2" charset="-78"/>
              </a:rPr>
              <a:t>)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endParaRPr lang="fa-IR" sz="36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کنترل خارجی فعالیت قلب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228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692696"/>
            <a:ext cx="9505056" cy="6165304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سرخرگها</a:t>
            </a:r>
            <a:r>
              <a:rPr lang="fa-IR" sz="3600" b="1" dirty="0">
                <a:cs typeface="B Nazanin" pitchFamily="2" charset="-78"/>
              </a:rPr>
              <a:t> ،شریانها(</a:t>
            </a:r>
            <a:r>
              <a:rPr lang="fa-IR" sz="3000" b="1" dirty="0">
                <a:cs typeface="B Nazanin" pitchFamily="2" charset="-78"/>
              </a:rPr>
              <a:t>13% خون</a:t>
            </a:r>
            <a:r>
              <a:rPr lang="fa-IR" sz="3600" b="1" dirty="0">
                <a:cs typeface="B Nazanin" pitchFamily="2" charset="-78"/>
              </a:rPr>
              <a:t>، </a:t>
            </a:r>
            <a:r>
              <a:rPr lang="fa-IR" b="1" dirty="0">
                <a:cs typeface="B Nazanin" pitchFamily="2" charset="-78"/>
              </a:rPr>
              <a:t>بزرگترین، عضلانی ترین و ارتجاعی ترین</a:t>
            </a:r>
            <a:r>
              <a:rPr lang="fa-IR" sz="3600" b="1" dirty="0">
                <a:cs typeface="B Nazanin" pitchFamily="2" charset="-78"/>
              </a:rPr>
              <a:t>)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شریانچه ها(4-3% خون)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مویرگها</a:t>
            </a:r>
            <a:r>
              <a:rPr lang="fa-IR" sz="3600" b="1" dirty="0">
                <a:cs typeface="B Nazanin" pitchFamily="2" charset="-78"/>
              </a:rPr>
              <a:t>(</a:t>
            </a:r>
            <a:r>
              <a:rPr lang="fa-IR" sz="3000" b="1" dirty="0">
                <a:cs typeface="B Nazanin" pitchFamily="2" charset="-78"/>
              </a:rPr>
              <a:t>4-3% خون،دیواره به قطر یک سلول</a:t>
            </a:r>
            <a:r>
              <a:rPr lang="fa-IR" sz="3600" b="1" dirty="0">
                <a:cs typeface="B Nazanin" pitchFamily="2" charset="-78"/>
              </a:rPr>
              <a:t>)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سیاهرگچه ها</a:t>
            </a:r>
            <a:r>
              <a:rPr lang="fa-IR" sz="3600" b="1" dirty="0">
                <a:cs typeface="B Nazanin" pitchFamily="2" charset="-78"/>
              </a:rPr>
              <a:t>(</a:t>
            </a:r>
            <a:r>
              <a:rPr lang="fa-IR" sz="3000" b="1" dirty="0">
                <a:cs typeface="B Nazanin" pitchFamily="2" charset="-78"/>
              </a:rPr>
              <a:t>ونول ها</a:t>
            </a:r>
            <a:r>
              <a:rPr lang="fa-IR" sz="3600" b="1" dirty="0">
                <a:cs typeface="B Nazanin" pitchFamily="2" charset="-78"/>
              </a:rPr>
              <a:t>)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سیاهرگها</a:t>
            </a:r>
            <a:r>
              <a:rPr lang="fa-IR" sz="3600" b="1" dirty="0">
                <a:cs typeface="B Nazanin" pitchFamily="2" charset="-78"/>
              </a:rPr>
              <a:t>(</a:t>
            </a:r>
            <a:r>
              <a:rPr lang="fa-IR" sz="3000" b="1" dirty="0">
                <a:cs typeface="B Nazanin" pitchFamily="2" charset="-78"/>
              </a:rPr>
              <a:t>64% خون،دریچه های لانه کبوتری</a:t>
            </a:r>
            <a:r>
              <a:rPr lang="fa-IR" sz="3600" b="1" dirty="0">
                <a:cs typeface="B Nazanin" pitchFamily="2" charset="-78"/>
              </a:rPr>
              <a:t>)</a:t>
            </a:r>
          </a:p>
          <a:p>
            <a:pPr algn="r" rtl="1">
              <a:lnSpc>
                <a:spcPct val="120000"/>
              </a:lnSpc>
              <a:buFont typeface="Wingdings" pitchFamily="2" charset="2"/>
              <a:buChar char="Ø"/>
            </a:pPr>
            <a:r>
              <a:rPr lang="fa-IR" sz="3600" b="1" dirty="0">
                <a:cs typeface="B Nazanin" pitchFamily="2" charset="-78"/>
              </a:rPr>
              <a:t>نکته:</a:t>
            </a:r>
            <a:r>
              <a:rPr lang="fa-IR" sz="3500" b="1" dirty="0">
                <a:solidFill>
                  <a:srgbClr val="FF0000"/>
                </a:solidFill>
                <a:cs typeface="B Nazanin" pitchFamily="2" charset="-78"/>
              </a:rPr>
              <a:t>جریان</a:t>
            </a:r>
            <a:r>
              <a:rPr lang="fa-IR" sz="52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500" b="1" dirty="0">
                <a:solidFill>
                  <a:srgbClr val="FF0000"/>
                </a:solidFill>
                <a:cs typeface="B Nazanin" pitchFamily="2" charset="-78"/>
              </a:rPr>
              <a:t>خون قلب(4% خون) </a:t>
            </a:r>
            <a:r>
              <a:rPr lang="fa-IR" sz="3000" b="1" dirty="0">
                <a:cs typeface="B Nazanin" pitchFamily="2" charset="-78"/>
              </a:rPr>
              <a:t>توسط سرخرگهای کرونری از قوس</a:t>
            </a:r>
            <a:r>
              <a:rPr lang="fa-IR" sz="3500" b="1" dirty="0">
                <a:cs typeface="B Nazanin" pitchFamily="2" charset="-78"/>
              </a:rPr>
              <a:t> </a:t>
            </a:r>
            <a:r>
              <a:rPr lang="fa-IR" sz="3000" b="1" dirty="0">
                <a:cs typeface="B Nazanin" pitchFamily="2" charset="-78"/>
              </a:rPr>
              <a:t>آئورت منشاء گرفته و پس از تقسیم در بخش چپ و راست توسط سینوس کرونری به دهلیز راست برمی گردد(حین دیاستول جریان خون قلب 2/5 برابر است) </a:t>
            </a:r>
            <a:endParaRPr lang="fa-IR" sz="3600" b="1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دستگاه عروقی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52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buNone/>
            </a:pPr>
            <a:r>
              <a:rPr lang="fa-IR" sz="5400" b="1" dirty="0">
                <a:cs typeface="B Nazanin" pitchFamily="2" charset="-78"/>
              </a:rPr>
              <a:t>فصل هفتم</a:t>
            </a:r>
          </a:p>
          <a:p>
            <a:pPr algn="ctr" rtl="1">
              <a:buNone/>
            </a:pPr>
            <a:endParaRPr lang="fa-IR" sz="5400" b="1" dirty="0">
              <a:cs typeface="B Nazanin" pitchFamily="2" charset="-78"/>
            </a:endParaRPr>
          </a:p>
          <a:p>
            <a:pPr algn="ctr" rtl="1">
              <a:buNone/>
            </a:pPr>
            <a:r>
              <a:rPr lang="fa-IR" sz="8000" b="1" dirty="0">
                <a:solidFill>
                  <a:srgbClr val="FF0000"/>
                </a:solidFill>
                <a:cs typeface="B Nazanin" pitchFamily="2" charset="-78"/>
              </a:rPr>
              <a:t>دستگاه تنفس</a:t>
            </a:r>
            <a:endParaRPr lang="en-US" sz="80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9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81328"/>
            <a:ext cx="9324528" cy="5376672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تنفس خارجی: </a:t>
            </a:r>
            <a:r>
              <a:rPr lang="fa-IR" sz="3200" b="1" dirty="0">
                <a:cs typeface="B Nazanin" pitchFamily="2" charset="-78"/>
              </a:rPr>
              <a:t>مبادله گازها در حبابچه ها(کیسه های هوایی)</a:t>
            </a:r>
          </a:p>
          <a:p>
            <a:pPr algn="r" rtl="1">
              <a:lnSpc>
                <a:spcPct val="150000"/>
              </a:lnSpc>
            </a:pPr>
            <a:endParaRPr lang="fa-IR" sz="3200" b="1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تنفس</a:t>
            </a:r>
            <a:r>
              <a:rPr lang="fa-IR" sz="9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داخلی(سلولی):</a:t>
            </a:r>
            <a:r>
              <a:rPr lang="fa-IR" sz="2400" b="1" dirty="0">
                <a:cs typeface="B Nazanin" pitchFamily="2" charset="-78"/>
              </a:rPr>
              <a:t>انتقال</a:t>
            </a:r>
            <a:r>
              <a:rPr lang="fa-IR" sz="105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اکسیژن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از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حبابچه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به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سلول</a:t>
            </a:r>
            <a:r>
              <a:rPr lang="fa-IR" sz="14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و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مصرف</a:t>
            </a:r>
            <a:r>
              <a:rPr lang="fa-IR" sz="16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آن</a:t>
            </a:r>
            <a:r>
              <a:rPr lang="fa-IR" sz="16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در</a:t>
            </a:r>
            <a:r>
              <a:rPr lang="fa-IR" sz="14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میتوکندری </a:t>
            </a:r>
          </a:p>
          <a:p>
            <a:pPr algn="r" rtl="1">
              <a:lnSpc>
                <a:spcPct val="150000"/>
              </a:lnSpc>
            </a:pPr>
            <a:endParaRPr lang="fa-IR" sz="2400" b="1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تهویه ریوی</a:t>
            </a:r>
            <a:r>
              <a:rPr lang="fa-IR" sz="3200" b="1" dirty="0">
                <a:cs typeface="B Nazanin" pitchFamily="2" charset="-78"/>
              </a:rPr>
              <a:t>: حرکت هوا به داخل و خارج ریه ها به علت تغییرات فشار درون ریوی و حجم قفسه سینه(انقباض عضلات تنفسی) و شامل دم و باز دم است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6" y="274638"/>
            <a:ext cx="8229600" cy="850106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تنفس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59394" name="Picture 2" descr="Image result for â«Ø¢ÙØ§ØªÙÙÛ ØªÙÙØ³â¬â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9396" name="Picture 4" descr="Image result for â«Ø¢ÙØ§ØªÙÙÛ ØªÙÙØ³â¬â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90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81328"/>
            <a:ext cx="9324528" cy="5376672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عضلات دم</a:t>
            </a:r>
            <a:r>
              <a:rPr lang="fa-IR" sz="3200" dirty="0">
                <a:cs typeface="B Nazanin" pitchFamily="2" charset="-78"/>
              </a:rPr>
              <a:t>:</a:t>
            </a:r>
            <a:r>
              <a:rPr lang="fa-IR" sz="6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دم روندی</a:t>
            </a:r>
            <a:r>
              <a:rPr lang="fa-IR" sz="16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فعال</a:t>
            </a:r>
            <a:r>
              <a:rPr lang="fa-IR" sz="20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که توسط اعصاب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فرنیک</a:t>
            </a:r>
            <a:r>
              <a:rPr lang="fa-IR" sz="18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دیافراگم </a:t>
            </a:r>
            <a:r>
              <a:rPr lang="fa-IR" sz="3200" dirty="0">
                <a:cs typeface="B Nazanin" pitchFamily="2" charset="-78"/>
              </a:rPr>
              <a:t>و</a:t>
            </a:r>
            <a:r>
              <a:rPr lang="fa-IR" sz="12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توسط اعصاب بین دنده</a:t>
            </a:r>
            <a:r>
              <a:rPr lang="fa-IR" sz="1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ای عضلات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بین دنده</a:t>
            </a:r>
            <a:r>
              <a:rPr lang="fa-IR" sz="1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ای خارجی </a:t>
            </a:r>
            <a:r>
              <a:rPr lang="fa-IR" sz="3200" dirty="0">
                <a:cs typeface="B Nazanin" pitchFamily="2" charset="-78"/>
              </a:rPr>
              <a:t>منقبض می</a:t>
            </a:r>
            <a:r>
              <a:rPr lang="fa-IR" sz="1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شوند</a:t>
            </a:r>
          </a:p>
          <a:p>
            <a:pPr algn="r" rtl="1">
              <a:buNone/>
            </a:pPr>
            <a:r>
              <a:rPr lang="fa-IR" sz="3200" dirty="0">
                <a:cs typeface="B Nazanin" pitchFamily="2" charset="-78"/>
              </a:rPr>
              <a:t> حین</a:t>
            </a:r>
            <a:r>
              <a:rPr lang="fa-IR" sz="1000" dirty="0">
                <a:cs typeface="B Nazanin" pitchFamily="2" charset="-78"/>
              </a:rPr>
              <a:t>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فعالیت</a:t>
            </a:r>
            <a:r>
              <a:rPr lang="fa-IR" sz="20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عضلات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نردبانی</a:t>
            </a:r>
            <a:r>
              <a:rPr lang="fa-IR" sz="18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و</a:t>
            </a:r>
            <a:r>
              <a:rPr lang="fa-IR" sz="2000" dirty="0"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جناغی</a:t>
            </a:r>
            <a:r>
              <a:rPr lang="fa-IR" sz="11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چنبری</a:t>
            </a:r>
            <a:r>
              <a:rPr lang="fa-IR" sz="105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پستانی</a:t>
            </a:r>
            <a:r>
              <a:rPr lang="fa-IR" sz="3200" dirty="0">
                <a:cs typeface="B Nazanin" pitchFamily="2" charset="-78"/>
              </a:rPr>
              <a:t> نیز</a:t>
            </a:r>
            <a:r>
              <a:rPr lang="fa-IR" sz="16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درگیر</a:t>
            </a:r>
            <a:r>
              <a:rPr lang="fa-IR" sz="16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میشوند</a:t>
            </a:r>
          </a:p>
          <a:p>
            <a:pPr algn="r" rtl="1">
              <a:buNone/>
            </a:pPr>
            <a:endParaRPr lang="fa-IR" sz="3200" dirty="0">
              <a:cs typeface="B Nazanin" pitchFamily="2" charset="-78"/>
            </a:endParaRPr>
          </a:p>
          <a:p>
            <a:pPr algn="r" rtl="1">
              <a:buNone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عضلات</a:t>
            </a:r>
            <a:r>
              <a:rPr lang="fa-IR" sz="3200" dirty="0"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بازدم</a:t>
            </a:r>
            <a:r>
              <a:rPr lang="fa-IR" sz="3200" dirty="0">
                <a:cs typeface="B Nazanin" pitchFamily="2" charset="-78"/>
              </a:rPr>
              <a:t>: در حالت استراحت روند غیرفعالی است که ناشی از بازگشت به استراحت عضلات دیافراگم، بین دنده ای خارجی و حالت ارتجاعی ریه هاست</a:t>
            </a:r>
          </a:p>
          <a:p>
            <a:pPr algn="r" rtl="1">
              <a:buNone/>
            </a:pPr>
            <a:r>
              <a:rPr lang="fa-IR" sz="3200" dirty="0">
                <a:cs typeface="B Nazanin" pitchFamily="2" charset="-78"/>
              </a:rPr>
              <a:t> حین</a:t>
            </a:r>
            <a:r>
              <a:rPr lang="fa-IR" sz="1200" dirty="0">
                <a:cs typeface="B Nazanin" pitchFamily="2" charset="-78"/>
              </a:rPr>
              <a:t>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فعالیت</a:t>
            </a:r>
            <a:r>
              <a:rPr lang="fa-IR" sz="14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انقباض</a:t>
            </a:r>
            <a:r>
              <a:rPr lang="fa-IR" sz="16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عضلات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بین</a:t>
            </a:r>
            <a:r>
              <a:rPr lang="fa-IR" sz="18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دنده</a:t>
            </a:r>
            <a:r>
              <a:rPr lang="fa-IR" sz="8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ای</a:t>
            </a:r>
            <a:r>
              <a:rPr lang="fa-IR" sz="12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داخلی</a:t>
            </a:r>
            <a:r>
              <a:rPr lang="fa-IR" sz="18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و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شکمی</a:t>
            </a:r>
            <a:r>
              <a:rPr lang="fa-IR" sz="3200" dirty="0">
                <a:cs typeface="B Nazanin" pitchFamily="2" charset="-78"/>
              </a:rPr>
              <a:t> درگیر میشوند</a:t>
            </a:r>
          </a:p>
          <a:p>
            <a:pPr algn="r" rtl="1"/>
            <a:endParaRPr lang="fa-IR" sz="3200" dirty="0">
              <a:cs typeface="B Nazanin" pitchFamily="2" charset="-78"/>
            </a:endParaRPr>
          </a:p>
          <a:p>
            <a:pPr algn="r" rtl="1"/>
            <a:endParaRPr lang="en-US" sz="3200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6" y="274638"/>
            <a:ext cx="8229600" cy="850106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عضلات تنفسی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90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1124744"/>
            <a:ext cx="9505056" cy="5733256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حجم جاری</a:t>
            </a:r>
            <a:r>
              <a:rPr lang="fa-IR" b="1" dirty="0">
                <a:cs typeface="B Nazanin" pitchFamily="2" charset="-78"/>
              </a:rPr>
              <a:t>(</a:t>
            </a:r>
            <a:r>
              <a:rPr lang="en-US" b="1" dirty="0" err="1">
                <a:cs typeface="B Nazanin" pitchFamily="2" charset="-78"/>
              </a:rPr>
              <a:t>Tital</a:t>
            </a:r>
            <a:r>
              <a:rPr lang="en-US" b="1" dirty="0">
                <a:cs typeface="B Nazanin" pitchFamily="2" charset="-78"/>
              </a:rPr>
              <a:t> Volume</a:t>
            </a:r>
            <a:r>
              <a:rPr lang="fa-IR" b="1" dirty="0">
                <a:cs typeface="B Nazanin" pitchFamily="2" charset="-78"/>
              </a:rPr>
              <a:t>): مقدار هوایی که طی هر دم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یا</a:t>
            </a:r>
            <a:r>
              <a:rPr lang="fa-IR" b="1" dirty="0">
                <a:cs typeface="B Nazanin" pitchFamily="2" charset="-78"/>
              </a:rPr>
              <a:t> بازدم عادی(500 میلی لیتر)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حجم</a:t>
            </a:r>
            <a:r>
              <a:rPr lang="fa-IR" sz="5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ذخیره</a:t>
            </a:r>
            <a:r>
              <a:rPr lang="fa-IR" sz="5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دمی</a:t>
            </a:r>
            <a:r>
              <a:rPr lang="fa-IR" b="1" dirty="0">
                <a:cs typeface="B Nazanin" pitchFamily="2" charset="-78"/>
              </a:rPr>
              <a:t>(</a:t>
            </a:r>
            <a:r>
              <a:rPr lang="en-US" b="1" dirty="0" err="1">
                <a:cs typeface="B Nazanin" pitchFamily="2" charset="-78"/>
              </a:rPr>
              <a:t>Inspiratory</a:t>
            </a:r>
            <a:r>
              <a:rPr lang="en-US" b="1" dirty="0">
                <a:cs typeface="B Nazanin" pitchFamily="2" charset="-78"/>
              </a:rPr>
              <a:t> Reserve Volume</a:t>
            </a:r>
            <a:r>
              <a:rPr lang="fa-IR" b="1" dirty="0">
                <a:cs typeface="B Nazanin" pitchFamily="2" charset="-78"/>
              </a:rPr>
              <a:t>): مقدار</a:t>
            </a:r>
            <a:r>
              <a:rPr lang="fa-IR" sz="9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هوایی</a:t>
            </a:r>
            <a:r>
              <a:rPr lang="fa-IR" sz="5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که با دم</a:t>
            </a:r>
            <a:r>
              <a:rPr lang="fa-IR" sz="7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عمیق پس</a:t>
            </a:r>
            <a:r>
              <a:rPr lang="fa-IR" sz="11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از</a:t>
            </a:r>
            <a:r>
              <a:rPr lang="fa-IR" sz="105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دم</a:t>
            </a:r>
            <a:r>
              <a:rPr lang="fa-IR" sz="8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عادی(3300-3000)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حجم</a:t>
            </a:r>
            <a:r>
              <a:rPr lang="fa-IR" sz="9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ذخیره</a:t>
            </a:r>
            <a:r>
              <a:rPr lang="fa-IR" sz="7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بازدمی</a:t>
            </a:r>
            <a:r>
              <a:rPr lang="fa-IR" b="1" dirty="0">
                <a:cs typeface="B Nazanin" pitchFamily="2" charset="-78"/>
              </a:rPr>
              <a:t>(</a:t>
            </a:r>
            <a:r>
              <a:rPr lang="en-US" b="1" dirty="0">
                <a:cs typeface="B Nazanin" pitchFamily="2" charset="-78"/>
              </a:rPr>
              <a:t>Expiratory Reserve Volume</a:t>
            </a:r>
            <a:r>
              <a:rPr lang="fa-IR" b="1" dirty="0">
                <a:cs typeface="B Nazanin" pitchFamily="2" charset="-78"/>
              </a:rPr>
              <a:t>):مقدار</a:t>
            </a:r>
            <a:r>
              <a:rPr lang="fa-IR" sz="6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هوایی</a:t>
            </a:r>
            <a:r>
              <a:rPr lang="fa-IR" sz="9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که با بازدم عمیق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پس</a:t>
            </a:r>
            <a:r>
              <a:rPr lang="fa-IR" sz="14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از</a:t>
            </a:r>
            <a:r>
              <a:rPr lang="fa-IR" sz="16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بازدم عادی(1100)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حجم باقیمانده</a:t>
            </a:r>
            <a:r>
              <a:rPr lang="fa-IR" b="1" dirty="0">
                <a:cs typeface="B Nazanin" pitchFamily="2" charset="-78"/>
              </a:rPr>
              <a:t>(</a:t>
            </a:r>
            <a:r>
              <a:rPr lang="en-US" b="1" dirty="0">
                <a:cs typeface="B Nazanin" pitchFamily="2" charset="-78"/>
              </a:rPr>
              <a:t>Residual volume</a:t>
            </a:r>
            <a:r>
              <a:rPr lang="fa-IR" b="1" dirty="0">
                <a:cs typeface="B Nazanin" pitchFamily="2" charset="-78"/>
              </a:rPr>
              <a:t>): مقدار هوایی که پس از بازدم عمیق در ریه هاست(1200)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-99392"/>
            <a:ext cx="8229600" cy="850106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حجم های ریوی(اسپیرومتر)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29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472" y="0"/>
            <a:ext cx="9324528" cy="6858000"/>
          </a:xfrm>
        </p:spPr>
        <p:txBody>
          <a:bodyPr/>
          <a:lstStyle/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                                    مغز </a:t>
            </a:r>
          </a:p>
          <a:p>
            <a:pPr algn="r" rtl="1">
              <a:buNone/>
            </a:pPr>
            <a:r>
              <a:rPr lang="fa-IR" dirty="0" smtClean="0"/>
              <a:t>                مرکزی  </a:t>
            </a:r>
          </a:p>
          <a:p>
            <a:pPr algn="r" rtl="1">
              <a:buNone/>
            </a:pPr>
            <a:r>
              <a:rPr lang="fa-IR" dirty="0" smtClean="0"/>
              <a:t>                                    نخاع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سیستم عصبی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                                 اعصاب جمجمه ای </a:t>
            </a:r>
            <a:r>
              <a:rPr lang="fa-IR" dirty="0" smtClean="0">
                <a:solidFill>
                  <a:srgbClr val="FF0000"/>
                </a:solidFill>
              </a:rPr>
              <a:t>حسی(آوران)</a:t>
            </a:r>
          </a:p>
          <a:p>
            <a:pPr algn="r" rtl="1">
              <a:buNone/>
            </a:pPr>
            <a:r>
              <a:rPr lang="fa-IR" dirty="0" smtClean="0"/>
              <a:t>                 محیطی                                و                   سوماتیک(ارادی)</a:t>
            </a:r>
          </a:p>
          <a:p>
            <a:pPr algn="r" rtl="1">
              <a:buNone/>
            </a:pPr>
            <a:r>
              <a:rPr lang="fa-IR" dirty="0" smtClean="0"/>
              <a:t>                                 اعصاب نخاعی     </a:t>
            </a:r>
            <a:r>
              <a:rPr lang="fa-IR" dirty="0" smtClean="0">
                <a:solidFill>
                  <a:srgbClr val="FF0000"/>
                </a:solidFill>
              </a:rPr>
              <a:t>حرکتی(وابران)</a:t>
            </a:r>
          </a:p>
          <a:p>
            <a:pPr algn="r" rtl="1">
              <a:buNone/>
            </a:pPr>
            <a:r>
              <a:rPr lang="fa-IR" dirty="0" smtClean="0"/>
              <a:t>                                                                               خودکار </a:t>
            </a:r>
          </a:p>
          <a:p>
            <a:pPr algn="r" rtl="1">
              <a:buNone/>
            </a:pPr>
            <a:r>
              <a:rPr lang="fa-IR" dirty="0" smtClean="0"/>
              <a:t>                                                                       </a:t>
            </a:r>
            <a:r>
              <a:rPr lang="fa-IR" sz="2000" b="1" dirty="0">
                <a:solidFill>
                  <a:srgbClr val="FF0000"/>
                </a:solidFill>
              </a:rPr>
              <a:t>سمپاتیک و پاراسمپاتیک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5303912" y="3284984"/>
            <a:ext cx="432048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184232" y="1484784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472264" y="2636912"/>
            <a:ext cx="3600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104112" y="836712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104112" y="1340768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608168" y="4149080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608168" y="3573016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503712" y="4077072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431704" y="458112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9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1481329"/>
            <a:ext cx="9433048" cy="4525963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Nazanin" pitchFamily="2" charset="-78"/>
              </a:rPr>
              <a:t>بخش های نرون یا سلول عصبی:</a:t>
            </a:r>
          </a:p>
          <a:p>
            <a:pPr algn="r" rtl="1">
              <a:lnSpc>
                <a:spcPct val="150000"/>
              </a:lnSpc>
            </a:pPr>
            <a:endParaRPr lang="fa-IR" b="1" dirty="0">
              <a:cs typeface="B Nazanin" pitchFamily="2" charset="-78"/>
            </a:endParaRPr>
          </a:p>
          <a:p>
            <a:pPr marL="624078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سوما </a:t>
            </a:r>
            <a:r>
              <a:rPr lang="fa-IR" b="1" dirty="0">
                <a:cs typeface="B Nazanin" pitchFamily="2" charset="-78"/>
              </a:rPr>
              <a:t>(جسم سلولی)</a:t>
            </a:r>
          </a:p>
          <a:p>
            <a:pPr marL="624078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دندریت ها</a:t>
            </a:r>
          </a:p>
          <a:p>
            <a:pPr marL="624078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آکسون </a:t>
            </a:r>
            <a:r>
              <a:rPr lang="fa-IR" b="1" dirty="0">
                <a:cs typeface="B Nazanin" pitchFamily="2" charset="-78"/>
              </a:rPr>
              <a:t>(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برجستگی</a:t>
            </a:r>
            <a:r>
              <a:rPr lang="fa-IR" sz="1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آکسون</a:t>
            </a:r>
            <a:r>
              <a:rPr lang="fa-IR" dirty="0">
                <a:cs typeface="B Nazanin" pitchFamily="2" charset="-78"/>
              </a:rPr>
              <a:t>، غلاف میلین،گره</a:t>
            </a:r>
            <a:r>
              <a:rPr lang="fa-IR" sz="900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رانویه،گره سیناپسی و میانجی</a:t>
            </a:r>
            <a:r>
              <a:rPr lang="fa-IR" sz="100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های عصبی</a:t>
            </a:r>
            <a:r>
              <a:rPr lang="fa-IR" b="1" dirty="0">
                <a:cs typeface="B Nazanin" pitchFamily="2" charset="-78"/>
              </a:rPr>
              <a:t>)</a:t>
            </a:r>
            <a:endParaRPr lang="en-US" b="1" dirty="0">
              <a:cs typeface="B Nazanin" pitchFamily="2" charset="-78"/>
            </a:endParaRPr>
          </a:p>
          <a:p>
            <a:pPr marL="624078" indent="-514350" algn="r" rtl="1">
              <a:lnSpc>
                <a:spcPct val="150000"/>
              </a:lnSpc>
              <a:buFont typeface="+mj-lt"/>
              <a:buAutoNum type="arabicParenR"/>
            </a:pPr>
            <a:endParaRPr lang="fa-IR" b="1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نرون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61442" name="AutoShape 2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61443" name="Picture 3" descr="C:\Users\amoozesh\Desktop\3567fc3560de474001ec0dafb068170d30b0c7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27384"/>
            <a:ext cx="918051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7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96752"/>
            <a:ext cx="8964488" cy="5661248"/>
          </a:xfrm>
        </p:spPr>
        <p:txBody>
          <a:bodyPr/>
          <a:lstStyle/>
          <a:p>
            <a:pPr algn="r" rtl="1">
              <a:buNone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از نظر شکل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یک قطبی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دو قطبی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چند قطبی</a:t>
            </a:r>
          </a:p>
          <a:p>
            <a:pPr marL="624078" indent="-514350" algn="r" rtl="1">
              <a:buFont typeface="+mj-lt"/>
              <a:buAutoNum type="arabicPeriod"/>
            </a:pPr>
            <a:endParaRPr lang="fa-IR" dirty="0" smtClean="0">
              <a:cs typeface="B Nazanin" pitchFamily="2" charset="-78"/>
            </a:endParaRPr>
          </a:p>
          <a:p>
            <a:pPr marL="624078" indent="-514350" algn="r" rtl="1">
              <a:buNone/>
            </a:pP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از نظر عمل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نرون حسی(آوران)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نرون حرکتی(وابران)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fa-IR" dirty="0" smtClean="0">
                <a:cs typeface="B Nazanin" pitchFamily="2" charset="-78"/>
              </a:rPr>
              <a:t>نرون رابط </a:t>
            </a:r>
          </a:p>
          <a:p>
            <a:pPr marL="624078" indent="-514350" algn="r" rtl="1">
              <a:buFont typeface="+mj-lt"/>
              <a:buAutoNum type="arabicPeriod"/>
            </a:pPr>
            <a:endParaRPr lang="fa-IR" dirty="0" smtClean="0">
              <a:cs typeface="B Nazanin" pitchFamily="2" charset="-78"/>
            </a:endParaRPr>
          </a:p>
          <a:p>
            <a:pPr marL="624078" indent="-514350" algn="r" rtl="1">
              <a:buFont typeface="Wingdings" pitchFamily="2" charset="2"/>
              <a:buChar char="Ø"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888" y="-27384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>
                <a:solidFill>
                  <a:srgbClr val="002060"/>
                </a:solidFill>
                <a:cs typeface="B Nazanin" pitchFamily="2" charset="-78"/>
              </a:rPr>
              <a:t>انواع نرون</a:t>
            </a:r>
            <a:endParaRPr lang="en-US" sz="4800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43472" y="1196752"/>
            <a:ext cx="6192688" cy="56612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 algn="r" rtl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از نظر ویژگی الکتروفیزیولوژیکی</a:t>
            </a:r>
          </a:p>
          <a:p>
            <a:pPr marL="365760" indent="-256032" algn="r" rtl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fa-IR" sz="3200" b="1" dirty="0">
              <a:solidFill>
                <a:srgbClr val="FF0000"/>
              </a:solidFill>
              <a:cs typeface="B Nazanin" pitchFamily="2" charset="-78"/>
            </a:endParaRPr>
          </a:p>
          <a:p>
            <a:pPr marL="624078" indent="-514350" algn="r" rtl="1"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lang="fa-IR" sz="2800" b="1" dirty="0">
                <a:cs typeface="B Nazanin" pitchFamily="2" charset="-78"/>
              </a:rPr>
              <a:t>نوع </a:t>
            </a:r>
            <a:r>
              <a:rPr lang="en-US" sz="2800" b="1" dirty="0">
                <a:cs typeface="B Nazanin" pitchFamily="2" charset="-78"/>
              </a:rPr>
              <a:t>A </a:t>
            </a:r>
            <a:r>
              <a:rPr lang="fa-IR" sz="2800" b="1" dirty="0">
                <a:cs typeface="B Nazanin" pitchFamily="2" charset="-78"/>
              </a:rPr>
              <a:t> میلین قطور</a:t>
            </a:r>
          </a:p>
          <a:p>
            <a:pPr marL="624078" indent="-514350" algn="r" rtl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fa-IR" sz="2800" b="1" dirty="0">
                <a:cs typeface="B Nazanin" pitchFamily="2" charset="-78"/>
              </a:rPr>
              <a:t>(آلفا،بتا،گاما،دلتا)</a:t>
            </a:r>
            <a:r>
              <a:rPr lang="en-US" sz="2800" b="1" dirty="0">
                <a:cs typeface="B Nazanin" pitchFamily="2" charset="-78"/>
              </a:rPr>
              <a:t>m/s</a:t>
            </a:r>
            <a:r>
              <a:rPr lang="fa-IR" sz="2800" b="1" dirty="0">
                <a:cs typeface="B Nazanin" pitchFamily="2" charset="-78"/>
              </a:rPr>
              <a:t>120-5</a:t>
            </a:r>
          </a:p>
          <a:p>
            <a:pPr marL="624078" indent="-514350" algn="r" rtl="1"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fa-IR" sz="2800" b="1" dirty="0">
              <a:cs typeface="B Nazanin" pitchFamily="2" charset="-78"/>
            </a:endParaRPr>
          </a:p>
          <a:p>
            <a:pPr marL="624078" indent="-514350" algn="r" rtl="1"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 startAt="2"/>
              <a:defRPr/>
            </a:pPr>
            <a:r>
              <a:rPr lang="fa-IR" sz="2800" b="1" dirty="0">
                <a:cs typeface="B Nazanin" pitchFamily="2" charset="-78"/>
              </a:rPr>
              <a:t>نوع  </a:t>
            </a:r>
            <a:r>
              <a:rPr lang="en-US" sz="2800" b="1" dirty="0">
                <a:cs typeface="B Nazanin" pitchFamily="2" charset="-78"/>
              </a:rPr>
              <a:t>B</a:t>
            </a:r>
            <a:r>
              <a:rPr lang="fa-IR" sz="2800" b="1" dirty="0">
                <a:cs typeface="B Nazanin" pitchFamily="2" charset="-78"/>
              </a:rPr>
              <a:t> میلین نازک،</a:t>
            </a:r>
            <a:r>
              <a:rPr lang="en-US" sz="2800" b="1" dirty="0">
                <a:cs typeface="B Nazanin" pitchFamily="2" charset="-78"/>
              </a:rPr>
              <a:t>m/s</a:t>
            </a:r>
            <a:r>
              <a:rPr lang="fa-IR" sz="2800" b="1" dirty="0">
                <a:cs typeface="B Nazanin" pitchFamily="2" charset="-78"/>
              </a:rPr>
              <a:t> 15-3</a:t>
            </a:r>
          </a:p>
          <a:p>
            <a:pPr marL="624078" indent="-514350" algn="r" rtl="1"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 startAt="2"/>
              <a:defRPr/>
            </a:pPr>
            <a:endParaRPr lang="fa-IR" sz="2800" b="1" dirty="0">
              <a:cs typeface="B Nazanin" pitchFamily="2" charset="-78"/>
            </a:endParaRPr>
          </a:p>
          <a:p>
            <a:pPr marL="624078" indent="-514350" algn="r" rtl="1"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 startAt="2"/>
              <a:defRPr/>
            </a:pPr>
            <a:r>
              <a:rPr lang="fa-IR" sz="2800" b="1" dirty="0">
                <a:cs typeface="B Nazanin" pitchFamily="2" charset="-78"/>
              </a:rPr>
              <a:t>نوع  </a:t>
            </a:r>
            <a:r>
              <a:rPr lang="en-US" sz="2800" b="1" dirty="0">
                <a:cs typeface="B Nazanin" pitchFamily="2" charset="-78"/>
              </a:rPr>
              <a:t>C</a:t>
            </a:r>
            <a:r>
              <a:rPr lang="fa-IR" sz="2800" b="1" dirty="0">
                <a:cs typeface="B Nazanin" pitchFamily="2" charset="-78"/>
              </a:rPr>
              <a:t> بدون میلین </a:t>
            </a:r>
            <a:r>
              <a:rPr lang="en-US" sz="2800" b="1" dirty="0">
                <a:cs typeface="B Nazanin" pitchFamily="2" charset="-78"/>
              </a:rPr>
              <a:t>m/s</a:t>
            </a:r>
            <a:r>
              <a:rPr lang="fa-IR" sz="2800" b="1" dirty="0">
                <a:cs typeface="B Nazanin" pitchFamily="2" charset="-78"/>
              </a:rPr>
              <a:t> 2-0/6</a:t>
            </a:r>
          </a:p>
          <a:p>
            <a:pPr marL="624078" indent="-514350" algn="r" rtl="1"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 startAt="2"/>
              <a:defRPr/>
            </a:pPr>
            <a:endParaRPr lang="fa-IR" sz="2700" dirty="0">
              <a:cs typeface="B Nazanin" pitchFamily="2" charset="-78"/>
            </a:endParaRPr>
          </a:p>
          <a:p>
            <a:pPr marL="624078" indent="-514350" algn="r" rtl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endParaRPr lang="fa-IR" sz="2700" dirty="0">
              <a:cs typeface="B Nazanin" pitchFamily="2" charset="-78"/>
            </a:endParaRP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88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480" y="1196752"/>
            <a:ext cx="9433048" cy="5661248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شیار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سیناپسی</a:t>
            </a:r>
            <a:r>
              <a:rPr lang="fa-IR" b="1" dirty="0">
                <a:cs typeface="B Nazanin" pitchFamily="2" charset="-78"/>
              </a:rPr>
              <a:t> یا صفحه</a:t>
            </a:r>
            <a:r>
              <a:rPr lang="fa-IR" sz="5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محرکه فرورفتگی</a:t>
            </a:r>
            <a:r>
              <a:rPr lang="fa-IR" sz="11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غشاء تار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عضلانی در محل اتصال عصبی است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cs typeface="B Nazanin" pitchFamily="2" charset="-78"/>
              </a:rPr>
              <a:t>دو نوع میانجی عصبی(</a:t>
            </a:r>
            <a:r>
              <a:rPr lang="en-US" b="1" dirty="0">
                <a:cs typeface="B Nazanin" pitchFamily="2" charset="-78"/>
              </a:rPr>
              <a:t>Neurotransmitter</a:t>
            </a:r>
            <a:r>
              <a:rPr lang="fa-IR" b="1" dirty="0">
                <a:cs typeface="B Nazanin" pitchFamily="2" charset="-78"/>
              </a:rPr>
              <a:t>): 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تحریکی</a:t>
            </a:r>
            <a:r>
              <a:rPr lang="fa-IR" b="1" dirty="0">
                <a:cs typeface="B Nazanin" pitchFamily="2" charset="-78"/>
              </a:rPr>
              <a:t>(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استیل کولین،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نوراپی نفرین، گلوتامات،اسپارتات</a:t>
            </a:r>
            <a:r>
              <a:rPr lang="fa-IR" b="1" dirty="0">
                <a:cs typeface="B Nazanin" pitchFamily="2" charset="-78"/>
              </a:rPr>
              <a:t>):منجر به پتانسیل پس سیناپسی تحریکی </a:t>
            </a:r>
            <a:r>
              <a:rPr lang="en-US" b="1" dirty="0">
                <a:cs typeface="B Nazanin" pitchFamily="2" charset="-78"/>
              </a:rPr>
              <a:t>EPSP</a:t>
            </a:r>
            <a:r>
              <a:rPr lang="fa-IR" b="1" dirty="0">
                <a:cs typeface="B Nazanin" pitchFamily="2" charset="-78"/>
              </a:rPr>
              <a:t>(نفودپذیری نسبت به یون سدیم)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بازدارنده</a:t>
            </a:r>
            <a:r>
              <a:rPr lang="fa-IR" b="1" dirty="0">
                <a:cs typeface="B Nazanin" pitchFamily="2" charset="-78"/>
              </a:rPr>
              <a:t>(گاما آمینوبوتیریک اسید </a:t>
            </a:r>
            <a:r>
              <a:rPr lang="en-US" b="1" dirty="0">
                <a:solidFill>
                  <a:srgbClr val="FF0000"/>
                </a:solidFill>
                <a:cs typeface="B Nazanin" pitchFamily="2" charset="-78"/>
              </a:rPr>
              <a:t>GABA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,سرتونین و دوپامین</a:t>
            </a:r>
            <a:r>
              <a:rPr lang="fa-IR" b="1" dirty="0">
                <a:cs typeface="B Nazanin" pitchFamily="2" charset="-78"/>
              </a:rPr>
              <a:t> در مغز،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گلیسین</a:t>
            </a:r>
            <a:r>
              <a:rPr lang="fa-IR" b="1" dirty="0">
                <a:cs typeface="B Nazanin" pitchFamily="2" charset="-78"/>
              </a:rPr>
              <a:t> در نخاع): منجر به پتانسیل پس سیناپسی بازدارنده </a:t>
            </a:r>
            <a:r>
              <a:rPr lang="en-US" b="1" dirty="0">
                <a:solidFill>
                  <a:srgbClr val="FF0000"/>
                </a:solidFill>
                <a:cs typeface="B Nazanin" pitchFamily="2" charset="-78"/>
              </a:rPr>
              <a:t>IPSP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(نفوذپذیری نسبت به یون کلر و پتاسیم)</a:t>
            </a:r>
          </a:p>
          <a:p>
            <a:pPr algn="r" rtl="1">
              <a:lnSpc>
                <a:spcPct val="150000"/>
              </a:lnSpc>
            </a:pP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880" y="274638"/>
            <a:ext cx="8229600" cy="63408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سیناپس و اتصال عصبی-عضلانی 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59396" name="Picture 4" descr="Image result for â«Ø´ÛØ§Ø± Ø³ÛÙØ§Ù¾Ø³Ûâ¬â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9398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9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980728"/>
            <a:ext cx="9577064" cy="5877272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   مغز</a:t>
            </a:r>
          </a:p>
          <a:p>
            <a:pPr marL="624078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3200" b="1" dirty="0">
                <a:cs typeface="B Nazanin" pitchFamily="2" charset="-78"/>
              </a:rPr>
              <a:t>مخ (پنج لوب: پیشانی، آهیانه، گیجگاهی، پس سری و مرکزی)</a:t>
            </a:r>
          </a:p>
          <a:p>
            <a:pPr marL="624078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b="1" dirty="0">
                <a:cs typeface="B Nazanin" pitchFamily="2" charset="-78"/>
              </a:rPr>
              <a:t>دیانسفالون(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تالاموس</a:t>
            </a:r>
            <a:r>
              <a:rPr lang="fa-IR" sz="2400" b="1" dirty="0">
                <a:cs typeface="B Nazanin" pitchFamily="2" charset="-78"/>
              </a:rPr>
              <a:t>(داده های حسی غیر از بویایی) و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هیپوتالاموس</a:t>
            </a:r>
            <a:r>
              <a:rPr lang="fa-IR" sz="2400" b="1" dirty="0">
                <a:cs typeface="B Nazanin" pitchFamily="2" charset="-78"/>
              </a:rPr>
              <a:t>(هومئوستاز)</a:t>
            </a:r>
            <a:r>
              <a:rPr lang="fa-IR" sz="3200" b="1" dirty="0">
                <a:cs typeface="B Nazanin" pitchFamily="2" charset="-78"/>
              </a:rPr>
              <a:t>)</a:t>
            </a:r>
          </a:p>
          <a:p>
            <a:pPr marL="624078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3200" b="1" dirty="0">
                <a:cs typeface="B Nazanin" pitchFamily="2" charset="-78"/>
              </a:rPr>
              <a:t>عقده های قاعده ای</a:t>
            </a:r>
          </a:p>
          <a:p>
            <a:pPr marL="624078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3200" b="1" dirty="0">
                <a:cs typeface="B Nazanin" pitchFamily="2" charset="-78"/>
              </a:rPr>
              <a:t>مخچه</a:t>
            </a:r>
          </a:p>
          <a:p>
            <a:pPr marL="624078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3200" b="1" dirty="0">
                <a:cs typeface="B Nazanin" pitchFamily="2" charset="-78"/>
              </a:rPr>
              <a:t>ساقه</a:t>
            </a:r>
            <a:r>
              <a:rPr lang="fa-IR" sz="1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مغز(مغزمیانی،پل</a:t>
            </a:r>
            <a:r>
              <a:rPr lang="fa-IR" sz="3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مغز و بصل</a:t>
            </a:r>
            <a:r>
              <a:rPr lang="fa-IR" sz="6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النخاع(راه</a:t>
            </a:r>
            <a:r>
              <a:rPr lang="fa-IR" sz="7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هرمی</a:t>
            </a:r>
            <a:r>
              <a:rPr lang="fa-IR" sz="14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و</a:t>
            </a:r>
            <a:r>
              <a:rPr lang="fa-IR" sz="1800" b="1" dirty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خارج هرمی)</a:t>
            </a:r>
          </a:p>
          <a:p>
            <a:pPr marL="624078" indent="-51435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نخاع</a:t>
            </a:r>
          </a:p>
          <a:p>
            <a:pPr marL="624078" indent="-514350" algn="r" rtl="1">
              <a:lnSpc>
                <a:spcPct val="150000"/>
              </a:lnSpc>
              <a:buNone/>
            </a:pPr>
            <a:endParaRPr lang="en-US" sz="3200" b="1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888" y="44624"/>
            <a:ext cx="8229600" cy="778098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دستگاه عصبی مرکزی </a:t>
            </a:r>
            <a:r>
              <a:rPr lang="en-US" dirty="0" smtClean="0">
                <a:solidFill>
                  <a:srgbClr val="FF0000"/>
                </a:solidFill>
                <a:cs typeface="B Nazanin" pitchFamily="2" charset="-78"/>
              </a:rPr>
              <a:t>CNS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8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764704"/>
            <a:ext cx="9577064" cy="6093296"/>
          </a:xfrm>
        </p:spPr>
        <p:txBody>
          <a:bodyPr/>
          <a:lstStyle/>
          <a:p>
            <a:pPr algn="r" rtl="1"/>
            <a:r>
              <a:rPr lang="fa-IR" b="1" dirty="0">
                <a:cs typeface="B Nazanin" pitchFamily="2" charset="-78"/>
              </a:rPr>
              <a:t>شامل 43 جفت عصب(12 جفت جمجمه ای و 31 جفت نخاعی): </a:t>
            </a:r>
          </a:p>
          <a:p>
            <a:pPr algn="r" rtl="1">
              <a:buNone/>
            </a:pPr>
            <a:r>
              <a:rPr lang="fa-IR" b="1" dirty="0">
                <a:cs typeface="B Nazanin" pitchFamily="2" charset="-78"/>
              </a:rPr>
              <a:t>1- بخش حسی</a:t>
            </a:r>
          </a:p>
          <a:p>
            <a:pPr algn="r" rtl="1">
              <a:buNone/>
            </a:pPr>
            <a:r>
              <a:rPr lang="fa-IR" b="1" dirty="0">
                <a:cs typeface="B Nazanin" pitchFamily="2" charset="-78"/>
              </a:rPr>
              <a:t>2- بخش حرکتی: </a:t>
            </a:r>
          </a:p>
          <a:p>
            <a:pPr algn="r" rtl="1"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الف-سوماتیک(ارادی)</a:t>
            </a:r>
          </a:p>
          <a:p>
            <a:pPr algn="r" rtl="1"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 ب-اتونومیک یا خودکار(غیر ارادی)</a:t>
            </a:r>
          </a:p>
          <a:p>
            <a:pPr algn="r" rtl="1"/>
            <a:endParaRPr lang="fa-IR" b="1" dirty="0">
              <a:cs typeface="B Nazanin" pitchFamily="2" charset="-78"/>
            </a:endParaRPr>
          </a:p>
          <a:p>
            <a:pPr algn="r" rtl="1"/>
            <a:r>
              <a:rPr lang="fa-IR" b="1" dirty="0">
                <a:cs typeface="B Nazanin" pitchFamily="2" charset="-78"/>
              </a:rPr>
              <a:t>دستگاه عصبی خودکار</a:t>
            </a: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الف-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سمپاتیک(جنگ و گریز): </a:t>
            </a:r>
            <a:r>
              <a:rPr lang="fa-IR" dirty="0" smtClean="0">
                <a:cs typeface="B Nazanin" pitchFamily="2" charset="-78"/>
              </a:rPr>
              <a:t>حین فعالیت فعالتر است(سبب افزایش ضربان و فشار خون، گشادی عروق کرونر و عضلانی، گشاد شدن برونش و تنگی عروق غیر فعال) </a:t>
            </a:r>
          </a:p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Nazanin" pitchFamily="2" charset="-78"/>
              </a:rPr>
              <a:t>ب-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پاراسمپاتیک(محافظ):</a:t>
            </a:r>
            <a:r>
              <a:rPr lang="fa-IR" dirty="0" smtClean="0">
                <a:cs typeface="B Nazanin" pitchFamily="2" charset="-78"/>
              </a:rPr>
              <a:t>حین استراحت فعالتر است(سبب کاهش ضربان،تنگی عروق کرونری و برونش)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6" y="44624"/>
            <a:ext cx="8229600" cy="64807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دستگاه عصبی محیطی </a:t>
            </a:r>
            <a:r>
              <a:rPr lang="en-US" dirty="0" smtClean="0">
                <a:solidFill>
                  <a:srgbClr val="FF0000"/>
                </a:solidFill>
                <a:cs typeface="B Nazanin" pitchFamily="2" charset="-78"/>
              </a:rPr>
              <a:t>PNS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5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1329"/>
            <a:ext cx="8229600" cy="432393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5400" b="1" dirty="0">
                <a:cs typeface="B Nazanin" pitchFamily="2" charset="-78"/>
              </a:rPr>
              <a:t>فصل ششم</a:t>
            </a:r>
          </a:p>
          <a:p>
            <a:pPr algn="ctr" rtl="1">
              <a:buNone/>
            </a:pPr>
            <a:endParaRPr lang="fa-IR" sz="5400" b="1" dirty="0">
              <a:cs typeface="B Nazanin" pitchFamily="2" charset="-78"/>
            </a:endParaRPr>
          </a:p>
          <a:p>
            <a:pPr algn="ctr" rtl="1">
              <a:buNone/>
            </a:pPr>
            <a:r>
              <a:rPr lang="fa-IR" sz="6000" b="1" dirty="0">
                <a:solidFill>
                  <a:srgbClr val="FF0000"/>
                </a:solidFill>
                <a:cs typeface="B Nazanin" pitchFamily="2" charset="-78"/>
              </a:rPr>
              <a:t>دستگاه قلب و عروق</a:t>
            </a:r>
            <a:endParaRPr lang="en-US" sz="60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41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08720"/>
            <a:ext cx="9144000" cy="594928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قلب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(مردان340-280گرم،زنان280-230گرم)</a:t>
            </a:r>
            <a:endParaRPr lang="fa-IR" sz="4000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دهلیزها(</a:t>
            </a:r>
            <a:r>
              <a:rPr lang="en-US" b="1" dirty="0">
                <a:cs typeface="B Nazanin" pitchFamily="2" charset="-78"/>
              </a:rPr>
              <a:t>Atrium</a:t>
            </a:r>
            <a:r>
              <a:rPr lang="fa-IR" b="1" dirty="0">
                <a:cs typeface="B Nazanin" pitchFamily="2" charset="-78"/>
              </a:rPr>
              <a:t>) و بطن ها(</a:t>
            </a:r>
            <a:r>
              <a:rPr lang="en-US" b="1" dirty="0">
                <a:cs typeface="B Nazanin" pitchFamily="2" charset="-78"/>
              </a:rPr>
              <a:t>Ventricle</a:t>
            </a:r>
            <a:r>
              <a:rPr lang="fa-IR" b="1" dirty="0">
                <a:cs typeface="B Nazanin" pitchFamily="2" charset="-78"/>
              </a:rPr>
              <a:t>) </a:t>
            </a:r>
            <a:endParaRPr lang="fa-IR" sz="40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دریچه میترال(</a:t>
            </a:r>
            <a:r>
              <a:rPr lang="en-US" b="1" dirty="0">
                <a:cs typeface="B Nazanin" pitchFamily="2" charset="-78"/>
              </a:rPr>
              <a:t>Bicuspid valve</a:t>
            </a:r>
            <a:r>
              <a:rPr lang="fa-IR" b="1" dirty="0">
                <a:cs typeface="B Nazanin" pitchFamily="2" charset="-78"/>
              </a:rPr>
              <a:t>)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دریچه سه لتی(</a:t>
            </a:r>
            <a:r>
              <a:rPr lang="en-US" b="1" dirty="0">
                <a:cs typeface="B Nazanin" pitchFamily="2" charset="-78"/>
              </a:rPr>
              <a:t>Tricuspid valve</a:t>
            </a:r>
            <a:r>
              <a:rPr lang="fa-IR" b="1" dirty="0">
                <a:cs typeface="B Nazanin" pitchFamily="2" charset="-78"/>
              </a:rPr>
              <a:t>)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دریچه های نیمه هلالی(</a:t>
            </a:r>
            <a:r>
              <a:rPr lang="en-US" b="1" dirty="0" err="1">
                <a:cs typeface="B Nazanin" pitchFamily="2" charset="-78"/>
              </a:rPr>
              <a:t>Semilunar</a:t>
            </a:r>
            <a:r>
              <a:rPr lang="en-US" b="1" dirty="0">
                <a:cs typeface="B Nazanin" pitchFamily="2" charset="-78"/>
              </a:rPr>
              <a:t> valve</a:t>
            </a:r>
            <a:r>
              <a:rPr lang="fa-IR" b="1" dirty="0">
                <a:cs typeface="B Nazanin" pitchFamily="2" charset="-78"/>
              </a:rPr>
              <a:t>)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صفحات انترکاله(</a:t>
            </a:r>
            <a:r>
              <a:rPr lang="en-US" b="1" dirty="0" err="1">
                <a:cs typeface="B Nazanin" pitchFamily="2" charset="-78"/>
              </a:rPr>
              <a:t>Intrecalated</a:t>
            </a:r>
            <a:r>
              <a:rPr lang="en-US" b="1" dirty="0">
                <a:cs typeface="B Nazanin" pitchFamily="2" charset="-78"/>
              </a:rPr>
              <a:t> discs</a:t>
            </a:r>
            <a:r>
              <a:rPr lang="fa-IR" b="1" dirty="0">
                <a:cs typeface="B Nazanin" pitchFamily="2" charset="-78"/>
              </a:rPr>
              <a:t>)انتقال تکانش انقباضی</a:t>
            </a:r>
          </a:p>
          <a:p>
            <a:pPr algn="r" rtl="1">
              <a:buFont typeface="Wingdings" pitchFamily="2" charset="2"/>
              <a:buChar char="Ø"/>
            </a:pPr>
            <a:endParaRPr lang="fa-IR" sz="4000" b="1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عروق خونی </a:t>
            </a:r>
          </a:p>
          <a:p>
            <a:pPr algn="r" rtl="1">
              <a:buFont typeface="Wingdings" pitchFamily="2" charset="2"/>
              <a:buChar char="Ø"/>
            </a:pPr>
            <a:endParaRPr lang="fa-IR" sz="4000" b="1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خون</a:t>
            </a:r>
            <a:endParaRPr lang="fa-IR" sz="4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036496" cy="764704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ساختار دستگاه قلبی-عروقی</a:t>
            </a:r>
            <a:endParaRPr lang="fa-IR" dirty="0"/>
          </a:p>
        </p:txBody>
      </p:sp>
      <p:pic>
        <p:nvPicPr>
          <p:cNvPr id="71682" name="Picture 2" descr="Image result for cardi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71688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71690" name="Picture 1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71692" name="Picture 12" descr="Image result for cardiac intercalated di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112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Widescreen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 Nazanin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نرون</vt:lpstr>
      <vt:lpstr>انواع نرون</vt:lpstr>
      <vt:lpstr>سیناپس و اتصال عصبی-عضلانی </vt:lpstr>
      <vt:lpstr>دستگاه عصبی مرکزی CNS</vt:lpstr>
      <vt:lpstr>دستگاه عصبی محیطی PNS</vt:lpstr>
      <vt:lpstr>PowerPoint Presentation</vt:lpstr>
      <vt:lpstr>ساختار دستگاه قلبی-عروقی</vt:lpstr>
      <vt:lpstr>دستگاه هدایت قلب</vt:lpstr>
      <vt:lpstr>کنترل خارجی فعالیت قلب</vt:lpstr>
      <vt:lpstr>دستگاه عروقی</vt:lpstr>
      <vt:lpstr>PowerPoint Presentation</vt:lpstr>
      <vt:lpstr>تنفس</vt:lpstr>
      <vt:lpstr>عضلات تنفسی</vt:lpstr>
      <vt:lpstr>حجم های ریوی(اسپیرومتر)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amoozesh</dc:creator>
  <cp:lastModifiedBy>amoozesh</cp:lastModifiedBy>
  <cp:revision>1</cp:revision>
  <dcterms:created xsi:type="dcterms:W3CDTF">2020-04-04T06:11:04Z</dcterms:created>
  <dcterms:modified xsi:type="dcterms:W3CDTF">2020-04-04T06:11:37Z</dcterms:modified>
</cp:coreProperties>
</file>