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424" r:id="rId2"/>
    <p:sldId id="433" r:id="rId3"/>
    <p:sldId id="344" r:id="rId4"/>
    <p:sldId id="429" r:id="rId5"/>
    <p:sldId id="352" r:id="rId6"/>
    <p:sldId id="354" r:id="rId7"/>
    <p:sldId id="403" r:id="rId8"/>
    <p:sldId id="431" r:id="rId9"/>
    <p:sldId id="427" r:id="rId10"/>
    <p:sldId id="430" r:id="rId11"/>
    <p:sldId id="428" r:id="rId12"/>
    <p:sldId id="43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39" autoAdjust="0"/>
    <p:restoredTop sz="94660"/>
  </p:normalViewPr>
  <p:slideViewPr>
    <p:cSldViewPr snapToGrid="0">
      <p:cViewPr varScale="1">
        <p:scale>
          <a:sx n="74" d="100"/>
          <a:sy n="74" d="100"/>
        </p:scale>
        <p:origin x="-288" y="-90"/>
      </p:cViewPr>
      <p:guideLst>
        <p:guide orient="horz" pos="2160"/>
        <p:guide pos="3840"/>
      </p:guideLst>
    </p:cSldViewPr>
  </p:slideViewPr>
  <p:notesTextViewPr>
    <p:cViewPr>
      <p:scale>
        <a:sx n="1" d="1"/>
        <a:sy n="1" d="1"/>
      </p:scale>
      <p:origin x="0" y="0"/>
    </p:cViewPr>
  </p:notesTextViewPr>
  <p:sorterViewPr>
    <p:cViewPr>
      <p:scale>
        <a:sx n="80" d="100"/>
        <a:sy n="80" d="100"/>
      </p:scale>
      <p:origin x="0" y="10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5" Type="http://schemas.openxmlformats.org/officeDocument/2006/relationships/image" Target="../media/image10.wmf"/><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485F85-58BF-4995-B05F-D064C691AB05}" type="datetimeFigureOut">
              <a:rPr lang="en-US" smtClean="0"/>
              <a:t>8/20/2009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ABD99-C92D-4CA8-9EAC-6C5AC3E1C982}" type="slidenum">
              <a:rPr lang="en-US" smtClean="0"/>
              <a:t>‹#›</a:t>
            </a:fld>
            <a:endParaRPr lang="en-US"/>
          </a:p>
        </p:txBody>
      </p:sp>
    </p:spTree>
    <p:extLst>
      <p:ext uri="{BB962C8B-B14F-4D97-AF65-F5344CB8AC3E}">
        <p14:creationId xmlns:p14="http://schemas.microsoft.com/office/powerpoint/2010/main" val="300643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409256-BB9D-4EE1-978B-903609A03B5E}" type="datetimeFigureOut">
              <a:rPr lang="en-US" smtClean="0"/>
              <a:t>8/20/2009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269333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409256-BB9D-4EE1-978B-903609A03B5E}" type="datetimeFigureOut">
              <a:rPr lang="en-US" smtClean="0"/>
              <a:t>8/20/2009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4073438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409256-BB9D-4EE1-978B-903609A03B5E}" type="datetimeFigureOut">
              <a:rPr lang="en-US" smtClean="0"/>
              <a:t>8/20/2009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2423265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409256-BB9D-4EE1-978B-903609A03B5E}" type="datetimeFigureOut">
              <a:rPr lang="en-US" smtClean="0"/>
              <a:t>8/20/2009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2062268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409256-BB9D-4EE1-978B-903609A03B5E}" type="datetimeFigureOut">
              <a:rPr lang="en-US" smtClean="0"/>
              <a:t>8/20/2009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760916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409256-BB9D-4EE1-978B-903609A03B5E}" type="datetimeFigureOut">
              <a:rPr lang="en-US" smtClean="0"/>
              <a:t>8/20/2009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2509758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409256-BB9D-4EE1-978B-903609A03B5E}" type="datetimeFigureOut">
              <a:rPr lang="en-US" smtClean="0"/>
              <a:t>8/20/2009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711737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409256-BB9D-4EE1-978B-903609A03B5E}" type="datetimeFigureOut">
              <a:rPr lang="en-US" smtClean="0"/>
              <a:t>8/20/2009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3112851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09256-BB9D-4EE1-978B-903609A03B5E}" type="datetimeFigureOut">
              <a:rPr lang="en-US" smtClean="0"/>
              <a:t>8/20/2009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4090097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409256-BB9D-4EE1-978B-903609A03B5E}" type="datetimeFigureOut">
              <a:rPr lang="en-US" smtClean="0"/>
              <a:t>8/20/2009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4104842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409256-BB9D-4EE1-978B-903609A03B5E}" type="datetimeFigureOut">
              <a:rPr lang="en-US" smtClean="0"/>
              <a:t>8/20/2009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1893091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409256-BB9D-4EE1-978B-903609A03B5E}" type="datetimeFigureOut">
              <a:rPr lang="en-US" smtClean="0"/>
              <a:t>8/20/2009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2E791C-0A8C-41CF-A358-0882E33B6A3D}" type="slidenum">
              <a:rPr lang="en-US" smtClean="0"/>
              <a:t>‹#›</a:t>
            </a:fld>
            <a:endParaRPr lang="en-US"/>
          </a:p>
        </p:txBody>
      </p:sp>
    </p:spTree>
    <p:extLst>
      <p:ext uri="{BB962C8B-B14F-4D97-AF65-F5344CB8AC3E}">
        <p14:creationId xmlns:p14="http://schemas.microsoft.com/office/powerpoint/2010/main" val="2359856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oleObject" Target="../embeddings/oleObject8.bin"/><Relationship Id="rId18" Type="http://schemas.openxmlformats.org/officeDocument/2006/relationships/image" Target="../media/image13.wmf"/><Relationship Id="rId3" Type="http://schemas.openxmlformats.org/officeDocument/2006/relationships/oleObject" Target="../embeddings/oleObject3.bin"/><Relationship Id="rId21" Type="http://schemas.openxmlformats.org/officeDocument/2006/relationships/oleObject" Target="../embeddings/oleObject12.bin"/><Relationship Id="rId7" Type="http://schemas.openxmlformats.org/officeDocument/2006/relationships/oleObject" Target="../embeddings/oleObject5.bin"/><Relationship Id="rId12" Type="http://schemas.openxmlformats.org/officeDocument/2006/relationships/image" Target="../media/image10.wmf"/><Relationship Id="rId17" Type="http://schemas.openxmlformats.org/officeDocument/2006/relationships/oleObject" Target="../embeddings/oleObject10.bin"/><Relationship Id="rId2" Type="http://schemas.openxmlformats.org/officeDocument/2006/relationships/slideLayout" Target="../slideLayouts/slideLayout2.xml"/><Relationship Id="rId16" Type="http://schemas.openxmlformats.org/officeDocument/2006/relationships/image" Target="../media/image12.wmf"/><Relationship Id="rId20" Type="http://schemas.openxmlformats.org/officeDocument/2006/relationships/image" Target="../media/image14.wmf"/><Relationship Id="rId1" Type="http://schemas.openxmlformats.org/officeDocument/2006/relationships/vmlDrawing" Target="../drawings/vmlDrawing3.vml"/><Relationship Id="rId6" Type="http://schemas.openxmlformats.org/officeDocument/2006/relationships/image" Target="../media/image7.wmf"/><Relationship Id="rId11" Type="http://schemas.openxmlformats.org/officeDocument/2006/relationships/oleObject" Target="../embeddings/oleObject7.bin"/><Relationship Id="rId5" Type="http://schemas.openxmlformats.org/officeDocument/2006/relationships/oleObject" Target="../embeddings/oleObject4.bin"/><Relationship Id="rId15" Type="http://schemas.openxmlformats.org/officeDocument/2006/relationships/oleObject" Target="../embeddings/oleObject9.bin"/><Relationship Id="rId10" Type="http://schemas.openxmlformats.org/officeDocument/2006/relationships/image" Target="../media/image9.wmf"/><Relationship Id="rId19" Type="http://schemas.openxmlformats.org/officeDocument/2006/relationships/oleObject" Target="../embeddings/oleObject11.bin"/><Relationship Id="rId4" Type="http://schemas.openxmlformats.org/officeDocument/2006/relationships/image" Target="../media/image6.wmf"/><Relationship Id="rId9" Type="http://schemas.openxmlformats.org/officeDocument/2006/relationships/oleObject" Target="../embeddings/oleObject6.bin"/><Relationship Id="rId14" Type="http://schemas.openxmlformats.org/officeDocument/2006/relationships/image" Target="../media/image11.wmf"/><Relationship Id="rId22" Type="http://schemas.openxmlformats.org/officeDocument/2006/relationships/image" Target="../media/image15.wmf"/></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301345" cy="6858000"/>
          </a:xfrm>
        </p:spPr>
      </p:pic>
    </p:spTree>
    <p:extLst>
      <p:ext uri="{BB962C8B-B14F-4D97-AF65-F5344CB8AC3E}">
        <p14:creationId xmlns:p14="http://schemas.microsoft.com/office/powerpoint/2010/main" val="1497010504"/>
      </p:ext>
    </p:extLst>
  </p:cSld>
  <p:clrMapOvr>
    <a:masterClrMapping/>
  </p:clrMapOvr>
  <mc:AlternateContent xmlns:mc="http://schemas.openxmlformats.org/markup-compatibility/2006" xmlns:p14="http://schemas.microsoft.com/office/powerpoint/2010/main">
    <mc:Choice Requires="p14">
      <p:transition spd="slow" p14:dur="900" advClick="0" advTm="2000">
        <p14:warp dir="in"/>
      </p:transition>
    </mc:Choice>
    <mc:Fallback xmlns="">
      <p:transition spd="slow" advClick="0" advTm="2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rgbClr val="FF0000"/>
                </a:solidFill>
                <a:cs typeface="B Jadid" pitchFamily="2" charset="-78"/>
              </a:rPr>
              <a:t>مسئله:</a:t>
            </a:r>
            <a:endParaRPr lang="en-US" dirty="0"/>
          </a:p>
        </p:txBody>
      </p:sp>
      <p:sp>
        <p:nvSpPr>
          <p:cNvPr id="3" name="Content Placeholder 2"/>
          <p:cNvSpPr>
            <a:spLocks noGrp="1"/>
          </p:cNvSpPr>
          <p:nvPr>
            <p:ph idx="1"/>
          </p:nvPr>
        </p:nvSpPr>
        <p:spPr>
          <a:xfrm>
            <a:off x="838200" y="1825625"/>
            <a:ext cx="11023242" cy="4351338"/>
          </a:xfrm>
        </p:spPr>
        <p:txBody>
          <a:bodyPr/>
          <a:lstStyle/>
          <a:p>
            <a:pPr algn="r" rtl="1">
              <a:lnSpc>
                <a:spcPct val="150000"/>
              </a:lnSpc>
            </a:pPr>
            <a:r>
              <a:rPr lang="fa-IR" sz="2400" dirty="0">
                <a:latin typeface="Arial"/>
                <a:ea typeface="Calibri"/>
                <a:cs typeface="B Jadid" pitchFamily="2" charset="-78"/>
              </a:rPr>
              <a:t>توپي را با  سرعت 15 متر بر ثانیه به طور عمودی به طرف بالا پرتاب می کنیم. الف) چه مدت طول می کشد تا توپ به نقطه اوج برسد؟ ب) توپ پس از چند ثانيه به زمین برمي‌گردد؟</a:t>
            </a:r>
            <a:endParaRPr lang="en-US" sz="2400" dirty="0">
              <a:ea typeface="Calibri"/>
              <a:cs typeface="B Jadid" pitchFamily="2" charset="-78"/>
            </a:endParaRPr>
          </a:p>
          <a:p>
            <a:endParaRPr lang="en-US" dirty="0"/>
          </a:p>
        </p:txBody>
      </p:sp>
      <p:pic>
        <p:nvPicPr>
          <p:cNvPr id="6" name="Picture 5"/>
          <p:cNvPicPr>
            <a:picLocks noChangeAspect="1"/>
          </p:cNvPicPr>
          <p:nvPr/>
        </p:nvPicPr>
        <p:blipFill>
          <a:blip r:embed="rId2">
            <a:biLevel thresh="50000"/>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3896205" y="3553499"/>
            <a:ext cx="8171300" cy="304048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148" y="3604499"/>
            <a:ext cx="2371344" cy="2244436"/>
          </a:xfrm>
          <a:prstGeom prst="rect">
            <a:avLst/>
          </a:prstGeom>
        </p:spPr>
      </p:pic>
    </p:spTree>
    <p:extLst>
      <p:ext uri="{BB962C8B-B14F-4D97-AF65-F5344CB8AC3E}">
        <p14:creationId xmlns:p14="http://schemas.microsoft.com/office/powerpoint/2010/main" val="186232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5400" dirty="0" smtClean="0">
                <a:solidFill>
                  <a:srgbClr val="FF0000"/>
                </a:solidFill>
                <a:cs typeface="B Jadid" pitchFamily="2" charset="-78"/>
              </a:rPr>
              <a:t>نکته:</a:t>
            </a:r>
            <a:endParaRPr lang="en-US" sz="5400" dirty="0">
              <a:solidFill>
                <a:srgbClr val="FF0000"/>
              </a:solidFill>
              <a:cs typeface="B Jadid" pitchFamily="2" charset="-78"/>
            </a:endParaRPr>
          </a:p>
        </p:txBody>
      </p:sp>
      <p:sp>
        <p:nvSpPr>
          <p:cNvPr id="3" name="Content Placeholder 2"/>
          <p:cNvSpPr>
            <a:spLocks noGrp="1"/>
          </p:cNvSpPr>
          <p:nvPr>
            <p:ph idx="1"/>
          </p:nvPr>
        </p:nvSpPr>
        <p:spPr/>
        <p:txBody>
          <a:bodyPr/>
          <a:lstStyle/>
          <a:p>
            <a:pPr algn="r" rtl="1">
              <a:lnSpc>
                <a:spcPct val="200000"/>
              </a:lnSpc>
            </a:pPr>
            <a:r>
              <a:rPr lang="fa-IR" dirty="0" smtClean="0">
                <a:latin typeface="Times New Roman"/>
                <a:ea typeface="Calibri"/>
                <a:cs typeface="B Jadid" pitchFamily="2" charset="-78"/>
              </a:rPr>
              <a:t>حرکت سقوط آزاد حرکتی با </a:t>
            </a:r>
            <a:r>
              <a:rPr lang="fa-IR" dirty="0" smtClean="0">
                <a:solidFill>
                  <a:srgbClr val="FF0000"/>
                </a:solidFill>
                <a:latin typeface="Times New Roman"/>
                <a:ea typeface="Calibri"/>
                <a:cs typeface="B Jadid" pitchFamily="2" charset="-78"/>
              </a:rPr>
              <a:t>شتاب ثابت </a:t>
            </a:r>
            <a:r>
              <a:rPr lang="fa-IR" dirty="0" smtClean="0">
                <a:latin typeface="Times New Roman"/>
                <a:ea typeface="Calibri"/>
                <a:cs typeface="B Jadid" pitchFamily="2" charset="-78"/>
              </a:rPr>
              <a:t>است.</a:t>
            </a:r>
          </a:p>
          <a:p>
            <a:pPr algn="r" rtl="1">
              <a:lnSpc>
                <a:spcPct val="200000"/>
              </a:lnSpc>
            </a:pPr>
            <a:r>
              <a:rPr lang="fa-IR" dirty="0">
                <a:latin typeface="Times New Roman"/>
                <a:ea typeface="Calibri"/>
                <a:cs typeface="B Jadid" pitchFamily="2" charset="-78"/>
              </a:rPr>
              <a:t>حرکت سقوط آزاد حرکتی با </a:t>
            </a:r>
            <a:r>
              <a:rPr lang="fa-IR" dirty="0" smtClean="0">
                <a:solidFill>
                  <a:srgbClr val="FF0000"/>
                </a:solidFill>
                <a:latin typeface="Times New Roman"/>
                <a:ea typeface="Calibri"/>
                <a:cs typeface="B Jadid" pitchFamily="2" charset="-78"/>
              </a:rPr>
              <a:t>سرعت متغییر </a:t>
            </a:r>
            <a:r>
              <a:rPr lang="fa-IR" dirty="0">
                <a:latin typeface="Times New Roman"/>
                <a:ea typeface="Calibri"/>
                <a:cs typeface="B Jadid" pitchFamily="2" charset="-78"/>
              </a:rPr>
              <a:t>است</a:t>
            </a:r>
            <a:r>
              <a:rPr lang="fa-IR" dirty="0" smtClean="0">
                <a:latin typeface="Times New Roman"/>
                <a:ea typeface="Calibri"/>
                <a:cs typeface="B Jadid" pitchFamily="2" charset="-78"/>
              </a:rPr>
              <a:t>.</a:t>
            </a:r>
          </a:p>
          <a:p>
            <a:pPr algn="r" rtl="1">
              <a:lnSpc>
                <a:spcPct val="200000"/>
              </a:lnSpc>
            </a:pPr>
            <a:r>
              <a:rPr lang="ar-SA" dirty="0">
                <a:ea typeface="Times New Roman"/>
                <a:cs typeface="B Jadid" pitchFamily="2" charset="-78"/>
              </a:rPr>
              <a:t>شیرجه به داخل استخر از تخته شیرجه، حرکتی با </a:t>
            </a:r>
            <a:r>
              <a:rPr lang="ar-SA" dirty="0" smtClean="0">
                <a:ea typeface="Times New Roman"/>
                <a:cs typeface="B Jadid" pitchFamily="2" charset="-78"/>
              </a:rPr>
              <a:t>سرعت</a:t>
            </a:r>
            <a:r>
              <a:rPr lang="fa-IR" dirty="0" smtClean="0">
                <a:ea typeface="Times New Roman"/>
                <a:cs typeface="B Jadid" pitchFamily="2" charset="-78"/>
              </a:rPr>
              <a:t> </a:t>
            </a:r>
            <a:r>
              <a:rPr lang="ar-SA" dirty="0" smtClean="0">
                <a:ea typeface="Times New Roman"/>
                <a:cs typeface="B Jadid" pitchFamily="2" charset="-78"/>
              </a:rPr>
              <a:t>متغییر </a:t>
            </a:r>
            <a:r>
              <a:rPr lang="ar-SA" dirty="0">
                <a:ea typeface="Times New Roman"/>
                <a:cs typeface="B Jadid" pitchFamily="2" charset="-78"/>
              </a:rPr>
              <a:t>است</a:t>
            </a:r>
            <a:r>
              <a:rPr lang="ar-SA" dirty="0" smtClean="0">
                <a:ea typeface="Times New Roman"/>
                <a:cs typeface="B Jadid" pitchFamily="2" charset="-78"/>
              </a:rPr>
              <a:t>.</a:t>
            </a:r>
            <a:endParaRPr lang="fa-IR" dirty="0" smtClean="0">
              <a:ea typeface="Times New Roman"/>
              <a:cs typeface="B Jadid" pitchFamily="2" charset="-78"/>
            </a:endParaRPr>
          </a:p>
          <a:p>
            <a:pPr algn="r" rtl="1">
              <a:lnSpc>
                <a:spcPct val="200000"/>
              </a:lnSpc>
            </a:pPr>
            <a:endParaRPr lang="en-US" dirty="0">
              <a:cs typeface="B Jadid" pitchFamily="2" charset="-78"/>
            </a:endParaRPr>
          </a:p>
        </p:txBody>
      </p:sp>
    </p:spTree>
    <p:extLst>
      <p:ext uri="{BB962C8B-B14F-4D97-AF65-F5344CB8AC3E}">
        <p14:creationId xmlns:p14="http://schemas.microsoft.com/office/powerpoint/2010/main" val="229592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rgbClr val="FF0000"/>
                </a:solidFill>
                <a:cs typeface="B Jadid" pitchFamily="2" charset="-78"/>
              </a:rPr>
              <a:t>تمرین</a:t>
            </a:r>
            <a:r>
              <a:rPr lang="fa-IR" dirty="0">
                <a:solidFill>
                  <a:srgbClr val="FF0000"/>
                </a:solidFill>
                <a:cs typeface="B Jadid" pitchFamily="2" charset="-78"/>
                <a:sym typeface="Wingdings" pitchFamily="2" charset="2"/>
              </a:rPr>
              <a:t>:(شما حل کنید)</a:t>
            </a:r>
            <a:endParaRPr lang="en-US" dirty="0"/>
          </a:p>
        </p:txBody>
      </p:sp>
      <p:sp>
        <p:nvSpPr>
          <p:cNvPr id="3" name="Content Placeholder 2"/>
          <p:cNvSpPr>
            <a:spLocks noGrp="1"/>
          </p:cNvSpPr>
          <p:nvPr>
            <p:ph idx="1"/>
          </p:nvPr>
        </p:nvSpPr>
        <p:spPr/>
        <p:txBody>
          <a:bodyPr>
            <a:normAutofit/>
          </a:bodyPr>
          <a:lstStyle/>
          <a:p>
            <a:pPr algn="just" rtl="1">
              <a:lnSpc>
                <a:spcPct val="150000"/>
              </a:lnSpc>
            </a:pPr>
            <a:r>
              <a:rPr lang="fa-IR" sz="2400" dirty="0" smtClean="0">
                <a:cs typeface="B Jadid" pitchFamily="2" charset="-78"/>
              </a:rPr>
              <a:t>از بالای برج میلاد تهران به ارتفاع 435 متر جسمی را رها میکنیم.با فرض صرف نظر کردن از مقاومت هوا </a:t>
            </a:r>
            <a:r>
              <a:rPr lang="en-US" sz="2400" dirty="0" smtClean="0">
                <a:cs typeface="B Jadid" pitchFamily="2" charset="-78"/>
              </a:rPr>
              <a:t>g=10</a:t>
            </a:r>
            <a:r>
              <a:rPr lang="fa-IR" sz="2400" dirty="0" smtClean="0">
                <a:cs typeface="B Jadid" pitchFamily="2" charset="-78"/>
              </a:rPr>
              <a:t> ،جسم رها شده چند ثانیه بعد به زمین میرسد؟</a:t>
            </a:r>
            <a:endParaRPr lang="en-US" sz="2400" dirty="0">
              <a:cs typeface="B Jadid"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267" y="3090930"/>
            <a:ext cx="2504573" cy="3425003"/>
          </a:xfrm>
          <a:prstGeom prst="rect">
            <a:avLst/>
          </a:prstGeom>
        </p:spPr>
      </p:pic>
    </p:spTree>
    <p:extLst>
      <p:ext uri="{BB962C8B-B14F-4D97-AF65-F5344CB8AC3E}">
        <p14:creationId xmlns:p14="http://schemas.microsoft.com/office/powerpoint/2010/main" val="4213468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8190" y="1496526"/>
            <a:ext cx="8937938" cy="4193456"/>
          </a:xfrm>
          <a:prstGeom prst="rect">
            <a:avLst/>
          </a:prstGeom>
          <a:noFill/>
        </p:spPr>
        <p:txBody>
          <a:bodyPr wrap="square" rtlCol="0">
            <a:spAutoFit/>
          </a:bodyPr>
          <a:lstStyle/>
          <a:p>
            <a:pPr algn="ctr">
              <a:lnSpc>
                <a:spcPct val="250000"/>
              </a:lnSpc>
            </a:pPr>
            <a:r>
              <a:rPr lang="fa-IR" sz="4400" b="1" dirty="0" smtClean="0">
                <a:solidFill>
                  <a:srgbClr val="C00000"/>
                </a:solidFill>
                <a:cs typeface="B Jadid" pitchFamily="2" charset="-78"/>
              </a:rPr>
              <a:t>فیزیک عمومی </a:t>
            </a:r>
          </a:p>
          <a:p>
            <a:pPr algn="ctr">
              <a:lnSpc>
                <a:spcPct val="250000"/>
              </a:lnSpc>
            </a:pPr>
            <a:r>
              <a:rPr lang="fa-IR" sz="3200" b="1" dirty="0" smtClean="0">
                <a:solidFill>
                  <a:srgbClr val="C00000"/>
                </a:solidFill>
                <a:cs typeface="B Jadid" pitchFamily="2" charset="-78"/>
              </a:rPr>
              <a:t>رشته تربیت بدنی</a:t>
            </a:r>
            <a:endParaRPr lang="fa-IR" sz="3200" b="1" dirty="0">
              <a:solidFill>
                <a:srgbClr val="C00000"/>
              </a:solidFill>
              <a:cs typeface="B Jadid" pitchFamily="2" charset="-78"/>
            </a:endParaRPr>
          </a:p>
          <a:p>
            <a:pPr algn="ctr">
              <a:lnSpc>
                <a:spcPct val="250000"/>
              </a:lnSpc>
            </a:pPr>
            <a:r>
              <a:rPr lang="fa-IR" sz="3600" b="1" dirty="0" smtClean="0">
                <a:solidFill>
                  <a:srgbClr val="C00000"/>
                </a:solidFill>
                <a:cs typeface="B Titr" panose="00000700000000000000" pitchFamily="2" charset="-78"/>
              </a:rPr>
              <a:t>مدرس: علیدادی</a:t>
            </a:r>
            <a:endParaRPr lang="en-US" sz="3600" b="1" dirty="0">
              <a:solidFill>
                <a:srgbClr val="C00000"/>
              </a:solidFill>
              <a:cs typeface="B Titr" panose="00000700000000000000" pitchFamily="2" charset="-78"/>
            </a:endParaRPr>
          </a:p>
        </p:txBody>
      </p:sp>
    </p:spTree>
    <p:extLst>
      <p:ext uri="{BB962C8B-B14F-4D97-AF65-F5344CB8AC3E}">
        <p14:creationId xmlns:p14="http://schemas.microsoft.com/office/powerpoint/2010/main" val="1302621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0000"/>
                </a:solidFill>
                <a:cs typeface="B Jadid" pitchFamily="2" charset="-78"/>
              </a:rPr>
              <a:t>سقوط آزاد</a:t>
            </a:r>
            <a:endParaRPr lang="en-US" dirty="0">
              <a:solidFill>
                <a:srgbClr val="FF0000"/>
              </a:solidFill>
              <a:cs typeface="B Jadid" pitchFamily="2" charset="-78"/>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5943" y="4296463"/>
            <a:ext cx="3828647" cy="250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5422" y="1450874"/>
            <a:ext cx="3653846" cy="2740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031087" y="1458341"/>
            <a:ext cx="7662930" cy="3908762"/>
          </a:xfrm>
          <a:prstGeom prst="rect">
            <a:avLst/>
          </a:prstGeom>
          <a:noFill/>
        </p:spPr>
        <p:txBody>
          <a:bodyPr wrap="square" rtlCol="0">
            <a:spAutoFit/>
          </a:bodyPr>
          <a:lstStyle/>
          <a:p>
            <a:pPr algn="r" rtl="1">
              <a:lnSpc>
                <a:spcPct val="200000"/>
              </a:lnSpc>
            </a:pPr>
            <a:r>
              <a:rPr lang="fa-IR" sz="3200" dirty="0" smtClean="0">
                <a:cs typeface="B Jadid" pitchFamily="2" charset="-78"/>
              </a:rPr>
              <a:t>حرکت جسم از حالت سکون در راستای عمودی تحت تاثیر نیروی جاذبه را </a:t>
            </a:r>
            <a:r>
              <a:rPr lang="fa-IR" sz="3200" dirty="0" smtClean="0">
                <a:solidFill>
                  <a:srgbClr val="FF0000"/>
                </a:solidFill>
                <a:cs typeface="B Jadid" pitchFamily="2" charset="-78"/>
              </a:rPr>
              <a:t>سقوط آزاد </a:t>
            </a:r>
            <a:r>
              <a:rPr lang="fa-IR" sz="3200" dirty="0" smtClean="0">
                <a:cs typeface="B Jadid" pitchFamily="2" charset="-78"/>
              </a:rPr>
              <a:t>گویند.</a:t>
            </a:r>
          </a:p>
          <a:p>
            <a:pPr algn="r" rtl="1">
              <a:lnSpc>
                <a:spcPct val="200000"/>
              </a:lnSpc>
            </a:pPr>
            <a:r>
              <a:rPr lang="fa-IR" sz="3200" dirty="0" smtClean="0">
                <a:cs typeface="B Jadid" pitchFamily="2" charset="-78"/>
              </a:rPr>
              <a:t>سقوط آزاد یک حرکت شتابدار در راستای قائم با شتاب</a:t>
            </a:r>
            <a:r>
              <a:rPr lang="en-US" sz="3200" dirty="0" smtClean="0">
                <a:cs typeface="B Jadid" pitchFamily="2" charset="-78"/>
              </a:rPr>
              <a:t>g=9.81</a:t>
            </a:r>
            <a:r>
              <a:rPr lang="fa-IR" sz="3200" dirty="0" smtClean="0">
                <a:cs typeface="B Jadid" pitchFamily="2" charset="-78"/>
              </a:rPr>
              <a:t> است.</a:t>
            </a:r>
            <a:endParaRPr lang="en-US" sz="3200" dirty="0">
              <a:cs typeface="B Jadid" pitchFamily="2" charset="-78"/>
            </a:endParaRPr>
          </a:p>
        </p:txBody>
      </p:sp>
    </p:spTree>
    <p:extLst>
      <p:ext uri="{BB962C8B-B14F-4D97-AF65-F5344CB8AC3E}">
        <p14:creationId xmlns:p14="http://schemas.microsoft.com/office/powerpoint/2010/main" val="72394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0000"/>
                </a:solidFill>
                <a:cs typeface="B Jadid" pitchFamily="2" charset="-78"/>
              </a:rPr>
              <a:t>روابط حرکت در راستای قائم:</a:t>
            </a:r>
            <a:endParaRPr lang="en-US" dirty="0">
              <a:solidFill>
                <a:srgbClr val="FF0000"/>
              </a:solidFill>
              <a:cs typeface="B Jadid" pitchFamily="2" charset="-78"/>
            </a:endParaRPr>
          </a:p>
        </p:txBody>
      </p:sp>
      <p:sp>
        <p:nvSpPr>
          <p:cNvPr id="3" name="Content Placeholder 2"/>
          <p:cNvSpPr>
            <a:spLocks noGrp="1"/>
          </p:cNvSpPr>
          <p:nvPr>
            <p:ph idx="1"/>
          </p:nvPr>
        </p:nvSpPr>
        <p:spPr/>
        <p:txBody>
          <a:bodyPr/>
          <a:lstStyle/>
          <a:p>
            <a:pPr marL="0" indent="0" algn="r" rtl="1">
              <a:buNone/>
            </a:pPr>
            <a:r>
              <a:rPr lang="fa-IR" dirty="0" smtClean="0">
                <a:cs typeface="B Jadid" pitchFamily="2" charset="-78"/>
              </a:rPr>
              <a:t>روابط حرکت قائم همان روابط حرکت شتابدار است با دو جایگذاری:</a:t>
            </a:r>
            <a:endParaRPr lang="en-US" dirty="0">
              <a:cs typeface="B Jadid" pitchFamily="2" charset="-78"/>
            </a:endParaRPr>
          </a:p>
          <a:p>
            <a:pPr marL="0" indent="0" algn="r" rtl="1">
              <a:lnSpc>
                <a:spcPct val="150000"/>
              </a:lnSpc>
              <a:buNone/>
            </a:pPr>
            <a:r>
              <a:rPr lang="en-US" sz="4000" b="1" dirty="0" smtClean="0">
                <a:latin typeface="Lucida Calligraphy" pitchFamily="66" charset="0"/>
                <a:cs typeface="B Jadid" pitchFamily="2" charset="-78"/>
              </a:rPr>
              <a:t>-g          a</a:t>
            </a:r>
          </a:p>
          <a:p>
            <a:pPr marL="0" indent="0" algn="r" rtl="1">
              <a:lnSpc>
                <a:spcPct val="150000"/>
              </a:lnSpc>
              <a:buNone/>
            </a:pPr>
            <a:r>
              <a:rPr lang="en-US" sz="4000" b="1" dirty="0" smtClean="0">
                <a:latin typeface="Lucida Calligraphy" pitchFamily="66" charset="0"/>
                <a:cs typeface="B Jadid" pitchFamily="2" charset="-78"/>
              </a:rPr>
              <a:t>y          x</a:t>
            </a:r>
            <a:endParaRPr lang="fa-IR" sz="4000" b="1" dirty="0" smtClean="0">
              <a:latin typeface="Lucida Calligraphy" pitchFamily="66" charset="0"/>
              <a:cs typeface="B Jadid" pitchFamily="2" charset="-78"/>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535367878"/>
              </p:ext>
            </p:extLst>
          </p:nvPr>
        </p:nvGraphicFramePr>
        <p:xfrm>
          <a:off x="542423" y="2844277"/>
          <a:ext cx="4770714" cy="3195915"/>
        </p:xfrm>
        <a:graphic>
          <a:graphicData uri="http://schemas.openxmlformats.org/presentationml/2006/ole">
            <mc:AlternateContent xmlns:mc="http://schemas.openxmlformats.org/markup-compatibility/2006">
              <mc:Choice xmlns:v="urn:schemas-microsoft-com:vml" Requires="v">
                <p:oleObj spid="_x0000_s15403" name="Equation" r:id="rId3" imgW="1307880" imgH="876240" progId="Equation.3">
                  <p:embed/>
                </p:oleObj>
              </mc:Choice>
              <mc:Fallback>
                <p:oleObj name="Equation" r:id="rId3" imgW="1307880" imgH="876240" progId="Equation.3">
                  <p:embed/>
                  <p:pic>
                    <p:nvPicPr>
                      <p:cNvPr id="0" name=""/>
                      <p:cNvPicPr/>
                      <p:nvPr/>
                    </p:nvPicPr>
                    <p:blipFill>
                      <a:blip r:embed="rId4"/>
                      <a:stretch>
                        <a:fillRect/>
                      </a:stretch>
                    </p:blipFill>
                    <p:spPr>
                      <a:xfrm>
                        <a:off x="542423" y="2844277"/>
                        <a:ext cx="4770714" cy="3195915"/>
                      </a:xfrm>
                      <a:prstGeom prst="rect">
                        <a:avLst/>
                      </a:prstGeom>
                    </p:spPr>
                  </p:pic>
                </p:oleObj>
              </mc:Fallback>
            </mc:AlternateContent>
          </a:graphicData>
        </a:graphic>
      </p:graphicFrame>
      <p:sp>
        <p:nvSpPr>
          <p:cNvPr id="5" name="Left Arrow 4"/>
          <p:cNvSpPr/>
          <p:nvPr/>
        </p:nvSpPr>
        <p:spPr>
          <a:xfrm>
            <a:off x="9453093" y="2955702"/>
            <a:ext cx="1300766" cy="34773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9453093" y="3739167"/>
            <a:ext cx="1300766" cy="34773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Brace 6"/>
          <p:cNvSpPr/>
          <p:nvPr/>
        </p:nvSpPr>
        <p:spPr>
          <a:xfrm>
            <a:off x="11423560" y="2614411"/>
            <a:ext cx="399245" cy="1622738"/>
          </a:xfrm>
          <a:prstGeom prst="rightBrace">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00452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62682" y="3812146"/>
            <a:ext cx="832833" cy="437882"/>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4928316" y="474378"/>
            <a:ext cx="11934423" cy="1708160"/>
          </a:xfrm>
          <a:prstGeom prst="rect">
            <a:avLst/>
          </a:prstGeom>
          <a:noFill/>
        </p:spPr>
        <p:txBody>
          <a:bodyPr wrap="square" rtlCol="0">
            <a:spAutoFit/>
          </a:bodyPr>
          <a:lstStyle/>
          <a:p>
            <a:pPr algn="r" rtl="1">
              <a:lnSpc>
                <a:spcPct val="200000"/>
              </a:lnSpc>
            </a:pPr>
            <a:endParaRPr lang="fa-IR" sz="2800" b="1" dirty="0" smtClean="0">
              <a:solidFill>
                <a:srgbClr val="00B050"/>
              </a:solidFill>
              <a:cs typeface="B Titr" panose="00000700000000000000" pitchFamily="2" charset="-78"/>
            </a:endParaRPr>
          </a:p>
          <a:p>
            <a:pPr algn="r" rtl="1">
              <a:lnSpc>
                <a:spcPct val="200000"/>
              </a:lnSpc>
            </a:pPr>
            <a:endParaRPr lang="fa-IR" sz="2800" b="1" dirty="0" smtClean="0">
              <a:cs typeface="B Nazanin" panose="00000400000000000000" pitchFamily="2" charset="-78"/>
            </a:endParaRPr>
          </a:p>
        </p:txBody>
      </p:sp>
      <p:graphicFrame>
        <p:nvGraphicFramePr>
          <p:cNvPr id="6" name="Object 5"/>
          <p:cNvGraphicFramePr>
            <a:graphicFrameLocks noChangeAspect="1"/>
          </p:cNvGraphicFramePr>
          <p:nvPr/>
        </p:nvGraphicFramePr>
        <p:xfrm>
          <a:off x="4737100" y="2363788"/>
          <a:ext cx="228600" cy="406400"/>
        </p:xfrm>
        <a:graphic>
          <a:graphicData uri="http://schemas.openxmlformats.org/presentationml/2006/ole">
            <mc:AlternateContent xmlns:mc="http://schemas.openxmlformats.org/markup-compatibility/2006">
              <mc:Choice xmlns:v="urn:schemas-microsoft-com:vml" Requires="v">
                <p:oleObj spid="_x0000_s7493" name="Equation" r:id="rId3" imgW="228600" imgH="406080" progId="Equation.DSMT4">
                  <p:embed/>
                </p:oleObj>
              </mc:Choice>
              <mc:Fallback>
                <p:oleObj name="Equation" r:id="rId3" imgW="228600" imgH="406080" progId="Equation.DSMT4">
                  <p:embed/>
                  <p:pic>
                    <p:nvPicPr>
                      <p:cNvPr id="0" name=""/>
                      <p:cNvPicPr/>
                      <p:nvPr/>
                    </p:nvPicPr>
                    <p:blipFill>
                      <a:blip r:embed="rId4"/>
                      <a:stretch>
                        <a:fillRect/>
                      </a:stretch>
                    </p:blipFill>
                    <p:spPr>
                      <a:xfrm>
                        <a:off x="4737100" y="2363788"/>
                        <a:ext cx="228600" cy="406400"/>
                      </a:xfrm>
                      <a:prstGeom prst="rect">
                        <a:avLst/>
                      </a:prstGeom>
                    </p:spPr>
                  </p:pic>
                </p:oleObj>
              </mc:Fallback>
            </mc:AlternateContent>
          </a:graphicData>
        </a:graphic>
      </p:graphicFrame>
      <p:sp>
        <p:nvSpPr>
          <p:cNvPr id="12" name="TextBox 11"/>
          <p:cNvSpPr txBox="1"/>
          <p:nvPr/>
        </p:nvSpPr>
        <p:spPr>
          <a:xfrm>
            <a:off x="145774" y="2164806"/>
            <a:ext cx="11913703" cy="2308324"/>
          </a:xfrm>
          <a:prstGeom prst="rect">
            <a:avLst/>
          </a:prstGeom>
          <a:noFill/>
        </p:spPr>
        <p:txBody>
          <a:bodyPr wrap="square" rtlCol="0">
            <a:spAutoFit/>
          </a:bodyPr>
          <a:lstStyle/>
          <a:p>
            <a:pPr algn="r" rtl="1">
              <a:lnSpc>
                <a:spcPct val="200000"/>
              </a:lnSpc>
            </a:pPr>
            <a:r>
              <a:rPr lang="fa-IR" sz="2400" b="1" dirty="0" smtClean="0">
                <a:cs typeface="B Jadid" pitchFamily="2" charset="-78"/>
              </a:rPr>
              <a:t>اگر </a:t>
            </a:r>
            <a:r>
              <a:rPr lang="fa-IR" sz="2400" b="1" dirty="0" smtClean="0">
                <a:cs typeface="B Jadid" pitchFamily="2" charset="-78"/>
              </a:rPr>
              <a:t>جسمی تنها تحت اثر نیروی وزن در راستای قائم حرکت کند حرکتش شتابدار ثابت می باشد اگر جهت بالا (   ) را مثبت فرض </a:t>
            </a:r>
            <a:r>
              <a:rPr lang="fa-IR" sz="2400" b="1" dirty="0" smtClean="0">
                <a:cs typeface="B Jadid" pitchFamily="2" charset="-78"/>
              </a:rPr>
              <a:t>کنیم. </a:t>
            </a:r>
            <a:r>
              <a:rPr lang="fa-IR" sz="2400" b="1" dirty="0" smtClean="0">
                <a:cs typeface="B Jadid" pitchFamily="2" charset="-78"/>
              </a:rPr>
              <a:t>مقدار شتاب 9.81و چون به طرف مرکز زمین است علامت شتاب منفی </a:t>
            </a:r>
            <a:r>
              <a:rPr lang="fa-IR" sz="2400" b="1" dirty="0" smtClean="0">
                <a:cs typeface="B Jadid" pitchFamily="2" charset="-78"/>
              </a:rPr>
              <a:t>می باشد.</a:t>
            </a:r>
            <a:endParaRPr lang="en-US" sz="2400" b="1" dirty="0">
              <a:cs typeface="B Jadid" pitchFamily="2" charset="-78"/>
            </a:endParaRPr>
          </a:p>
        </p:txBody>
      </p:sp>
      <p:cxnSp>
        <p:nvCxnSpPr>
          <p:cNvPr id="13" name="Straight Arrow Connector 12"/>
          <p:cNvCxnSpPr/>
          <p:nvPr/>
        </p:nvCxnSpPr>
        <p:spPr>
          <a:xfrm rot="16200000" flipV="1">
            <a:off x="10472549" y="3226384"/>
            <a:ext cx="436418"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111843" y="474377"/>
            <a:ext cx="5950226" cy="646331"/>
          </a:xfrm>
          <a:prstGeom prst="rect">
            <a:avLst/>
          </a:prstGeom>
          <a:noFill/>
        </p:spPr>
        <p:txBody>
          <a:bodyPr wrap="square" rtlCol="0">
            <a:spAutoFit/>
          </a:bodyPr>
          <a:lstStyle/>
          <a:p>
            <a:pPr algn="ctr"/>
            <a:r>
              <a:rPr lang="fa-IR" sz="3600" b="1" dirty="0">
                <a:solidFill>
                  <a:srgbClr val="C00000"/>
                </a:solidFill>
                <a:cs typeface="B Jadid" pitchFamily="2" charset="-78"/>
              </a:rPr>
              <a:t>حرکت در راستای قائم</a:t>
            </a:r>
            <a:r>
              <a:rPr lang="fa-IR" sz="3600" b="1" dirty="0" smtClean="0">
                <a:solidFill>
                  <a:srgbClr val="C00000"/>
                </a:solidFill>
                <a:cs typeface="B Jadid" pitchFamily="2" charset="-78"/>
              </a:rPr>
              <a:t>:</a:t>
            </a:r>
            <a:endParaRPr lang="fa-IR" sz="3600" b="1" dirty="0">
              <a:solidFill>
                <a:srgbClr val="C00000"/>
              </a:solidFill>
              <a:cs typeface="B Jadid" pitchFamily="2" charset="-78"/>
            </a:endParaRPr>
          </a:p>
        </p:txBody>
      </p:sp>
    </p:spTree>
    <p:extLst>
      <p:ext uri="{BB962C8B-B14F-4D97-AF65-F5344CB8AC3E}">
        <p14:creationId xmlns:p14="http://schemas.microsoft.com/office/powerpoint/2010/main" val="14249784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62682" y="3812146"/>
            <a:ext cx="832833" cy="437882"/>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3371890" y="310397"/>
            <a:ext cx="5967211" cy="1384995"/>
          </a:xfrm>
          <a:prstGeom prst="rect">
            <a:avLst/>
          </a:prstGeom>
          <a:noFill/>
        </p:spPr>
        <p:txBody>
          <a:bodyPr wrap="square" rtlCol="0">
            <a:spAutoFit/>
          </a:bodyPr>
          <a:lstStyle/>
          <a:p>
            <a:pPr algn="ctr" rtl="1">
              <a:lnSpc>
                <a:spcPct val="200000"/>
              </a:lnSpc>
            </a:pPr>
            <a:r>
              <a:rPr lang="fa-IR" sz="4800" b="1" dirty="0">
                <a:solidFill>
                  <a:srgbClr val="C00000"/>
                </a:solidFill>
                <a:cs typeface="B Jadid" pitchFamily="2" charset="-78"/>
              </a:rPr>
              <a:t>نکته:</a:t>
            </a:r>
          </a:p>
        </p:txBody>
      </p:sp>
      <p:graphicFrame>
        <p:nvGraphicFramePr>
          <p:cNvPr id="6" name="Object 5"/>
          <p:cNvGraphicFramePr>
            <a:graphicFrameLocks noChangeAspect="1"/>
          </p:cNvGraphicFramePr>
          <p:nvPr/>
        </p:nvGraphicFramePr>
        <p:xfrm>
          <a:off x="4737100" y="2363788"/>
          <a:ext cx="228600" cy="406400"/>
        </p:xfrm>
        <a:graphic>
          <a:graphicData uri="http://schemas.openxmlformats.org/presentationml/2006/ole">
            <mc:AlternateContent xmlns:mc="http://schemas.openxmlformats.org/markup-compatibility/2006">
              <mc:Choice xmlns:v="urn:schemas-microsoft-com:vml" Requires="v">
                <p:oleObj spid="_x0000_s10018" name="Equation" r:id="rId3" imgW="228600" imgH="406080" progId="Equation.DSMT4">
                  <p:embed/>
                </p:oleObj>
              </mc:Choice>
              <mc:Fallback>
                <p:oleObj name="Equation" r:id="rId3" imgW="228600" imgH="406080" progId="Equation.DSMT4">
                  <p:embed/>
                  <p:pic>
                    <p:nvPicPr>
                      <p:cNvPr id="0" name=""/>
                      <p:cNvPicPr/>
                      <p:nvPr/>
                    </p:nvPicPr>
                    <p:blipFill>
                      <a:blip r:embed="rId4"/>
                      <a:stretch>
                        <a:fillRect/>
                      </a:stretch>
                    </p:blipFill>
                    <p:spPr>
                      <a:xfrm>
                        <a:off x="4737100" y="2363788"/>
                        <a:ext cx="228600" cy="4064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150245598"/>
              </p:ext>
            </p:extLst>
          </p:nvPr>
        </p:nvGraphicFramePr>
        <p:xfrm>
          <a:off x="0" y="2828791"/>
          <a:ext cx="420688" cy="3611562"/>
        </p:xfrm>
        <a:graphic>
          <a:graphicData uri="http://schemas.openxmlformats.org/presentationml/2006/ole">
            <mc:AlternateContent xmlns:mc="http://schemas.openxmlformats.org/markup-compatibility/2006">
              <mc:Choice xmlns:v="urn:schemas-microsoft-com:vml" Requires="v">
                <p:oleObj spid="_x0000_s10019" name="Equation" r:id="rId5" imgW="457200" imgH="3924000" progId="Equation.DSMT4">
                  <p:embed/>
                </p:oleObj>
              </mc:Choice>
              <mc:Fallback>
                <p:oleObj name="Equation" r:id="rId5" imgW="457200" imgH="3924000" progId="Equation.DSMT4">
                  <p:embed/>
                  <p:pic>
                    <p:nvPicPr>
                      <p:cNvPr id="0" name=""/>
                      <p:cNvPicPr/>
                      <p:nvPr/>
                    </p:nvPicPr>
                    <p:blipFill>
                      <a:blip r:embed="rId6"/>
                      <a:stretch>
                        <a:fillRect/>
                      </a:stretch>
                    </p:blipFill>
                    <p:spPr>
                      <a:xfrm>
                        <a:off x="0" y="2828791"/>
                        <a:ext cx="420688" cy="3611562"/>
                      </a:xfrm>
                      <a:prstGeom prst="rect">
                        <a:avLst/>
                      </a:prstGeom>
                    </p:spPr>
                  </p:pic>
                </p:oleObj>
              </mc:Fallback>
            </mc:AlternateContent>
          </a:graphicData>
        </a:graphic>
      </p:graphicFrame>
      <p:cxnSp>
        <p:nvCxnSpPr>
          <p:cNvPr id="9" name="Straight Connector 8"/>
          <p:cNvCxnSpPr/>
          <p:nvPr/>
        </p:nvCxnSpPr>
        <p:spPr>
          <a:xfrm>
            <a:off x="420688" y="2921298"/>
            <a:ext cx="0" cy="3519055"/>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342757" y="2828791"/>
            <a:ext cx="155864" cy="186026"/>
          </a:xfrm>
          <a:prstGeom prst="ellipse">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Oval 10"/>
          <p:cNvSpPr/>
          <p:nvPr/>
        </p:nvSpPr>
        <p:spPr>
          <a:xfrm>
            <a:off x="342756" y="3739727"/>
            <a:ext cx="155864" cy="186026"/>
          </a:xfrm>
          <a:prstGeom prst="ellipse">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Oval 11"/>
          <p:cNvSpPr/>
          <p:nvPr/>
        </p:nvSpPr>
        <p:spPr>
          <a:xfrm>
            <a:off x="342756" y="5055404"/>
            <a:ext cx="155864" cy="186026"/>
          </a:xfrm>
          <a:prstGeom prst="ellipse">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Oval 12"/>
          <p:cNvSpPr/>
          <p:nvPr/>
        </p:nvSpPr>
        <p:spPr>
          <a:xfrm>
            <a:off x="333375" y="6297838"/>
            <a:ext cx="155864" cy="186026"/>
          </a:xfrm>
          <a:prstGeom prst="ellipse">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2125233357"/>
              </p:ext>
            </p:extLst>
          </p:nvPr>
        </p:nvGraphicFramePr>
        <p:xfrm>
          <a:off x="681180" y="2729196"/>
          <a:ext cx="869323" cy="384203"/>
        </p:xfrm>
        <a:graphic>
          <a:graphicData uri="http://schemas.openxmlformats.org/presentationml/2006/ole">
            <mc:AlternateContent xmlns:mc="http://schemas.openxmlformats.org/markup-compatibility/2006">
              <mc:Choice xmlns:v="urn:schemas-microsoft-com:vml" Requires="v">
                <p:oleObj spid="_x0000_s10020" name="Equation" r:id="rId7" imgW="927000" imgH="520560" progId="Equation.DSMT4">
                  <p:embed/>
                </p:oleObj>
              </mc:Choice>
              <mc:Fallback>
                <p:oleObj name="Equation" r:id="rId7" imgW="927000" imgH="520560" progId="Equation.DSMT4">
                  <p:embed/>
                  <p:pic>
                    <p:nvPicPr>
                      <p:cNvPr id="0" name=""/>
                      <p:cNvPicPr/>
                      <p:nvPr/>
                    </p:nvPicPr>
                    <p:blipFill>
                      <a:blip r:embed="rId8"/>
                      <a:stretch>
                        <a:fillRect/>
                      </a:stretch>
                    </p:blipFill>
                    <p:spPr>
                      <a:xfrm>
                        <a:off x="681180" y="2729196"/>
                        <a:ext cx="869323" cy="384203"/>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157992046"/>
              </p:ext>
            </p:extLst>
          </p:nvPr>
        </p:nvGraphicFramePr>
        <p:xfrm>
          <a:off x="659101" y="3549804"/>
          <a:ext cx="957663" cy="379412"/>
        </p:xfrm>
        <a:graphic>
          <a:graphicData uri="http://schemas.openxmlformats.org/presentationml/2006/ole">
            <mc:AlternateContent xmlns:mc="http://schemas.openxmlformats.org/markup-compatibility/2006">
              <mc:Choice xmlns:v="urn:schemas-microsoft-com:vml" Requires="v">
                <p:oleObj spid="_x0000_s10021" name="Equation" r:id="rId9" imgW="1130040" imgH="545760" progId="Equation.DSMT4">
                  <p:embed/>
                </p:oleObj>
              </mc:Choice>
              <mc:Fallback>
                <p:oleObj name="Equation" r:id="rId9" imgW="1130040" imgH="545760" progId="Equation.DSMT4">
                  <p:embed/>
                  <p:pic>
                    <p:nvPicPr>
                      <p:cNvPr id="0" name=""/>
                      <p:cNvPicPr/>
                      <p:nvPr/>
                    </p:nvPicPr>
                    <p:blipFill>
                      <a:blip r:embed="rId10"/>
                      <a:stretch>
                        <a:fillRect/>
                      </a:stretch>
                    </p:blipFill>
                    <p:spPr>
                      <a:xfrm>
                        <a:off x="659101" y="3549804"/>
                        <a:ext cx="957663" cy="379412"/>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874889748"/>
              </p:ext>
            </p:extLst>
          </p:nvPr>
        </p:nvGraphicFramePr>
        <p:xfrm>
          <a:off x="681180" y="4770592"/>
          <a:ext cx="1147619" cy="377825"/>
        </p:xfrm>
        <a:graphic>
          <a:graphicData uri="http://schemas.openxmlformats.org/presentationml/2006/ole">
            <mc:AlternateContent xmlns:mc="http://schemas.openxmlformats.org/markup-compatibility/2006">
              <mc:Choice xmlns:v="urn:schemas-microsoft-com:vml" Requires="v">
                <p:oleObj spid="_x0000_s10022" name="Equation" r:id="rId11" imgW="1168200" imgH="545760" progId="Equation.DSMT4">
                  <p:embed/>
                </p:oleObj>
              </mc:Choice>
              <mc:Fallback>
                <p:oleObj name="Equation" r:id="rId11" imgW="1168200" imgH="545760" progId="Equation.DSMT4">
                  <p:embed/>
                  <p:pic>
                    <p:nvPicPr>
                      <p:cNvPr id="0" name=""/>
                      <p:cNvPicPr/>
                      <p:nvPr/>
                    </p:nvPicPr>
                    <p:blipFill>
                      <a:blip r:embed="rId12"/>
                      <a:stretch>
                        <a:fillRect/>
                      </a:stretch>
                    </p:blipFill>
                    <p:spPr>
                      <a:xfrm>
                        <a:off x="681180" y="4770592"/>
                        <a:ext cx="1147619" cy="377825"/>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918520589"/>
              </p:ext>
            </p:extLst>
          </p:nvPr>
        </p:nvGraphicFramePr>
        <p:xfrm>
          <a:off x="633086" y="6251440"/>
          <a:ext cx="1155957" cy="377825"/>
        </p:xfrm>
        <a:graphic>
          <a:graphicData uri="http://schemas.openxmlformats.org/presentationml/2006/ole">
            <mc:AlternateContent xmlns:mc="http://schemas.openxmlformats.org/markup-compatibility/2006">
              <mc:Choice xmlns:v="urn:schemas-microsoft-com:vml" Requires="v">
                <p:oleObj spid="_x0000_s10023" name="Equation" r:id="rId13" imgW="1180800" imgH="545760" progId="Equation.DSMT4">
                  <p:embed/>
                </p:oleObj>
              </mc:Choice>
              <mc:Fallback>
                <p:oleObj name="Equation" r:id="rId13" imgW="1180800" imgH="545760" progId="Equation.DSMT4">
                  <p:embed/>
                  <p:pic>
                    <p:nvPicPr>
                      <p:cNvPr id="0" name=""/>
                      <p:cNvPicPr/>
                      <p:nvPr/>
                    </p:nvPicPr>
                    <p:blipFill>
                      <a:blip r:embed="rId14"/>
                      <a:stretch>
                        <a:fillRect/>
                      </a:stretch>
                    </p:blipFill>
                    <p:spPr>
                      <a:xfrm>
                        <a:off x="633086" y="6251440"/>
                        <a:ext cx="1155957" cy="377825"/>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4127026852"/>
              </p:ext>
            </p:extLst>
          </p:nvPr>
        </p:nvGraphicFramePr>
        <p:xfrm>
          <a:off x="2103004" y="2967628"/>
          <a:ext cx="1208809" cy="880996"/>
        </p:xfrm>
        <a:graphic>
          <a:graphicData uri="http://schemas.openxmlformats.org/presentationml/2006/ole">
            <mc:AlternateContent xmlns:mc="http://schemas.openxmlformats.org/markup-compatibility/2006">
              <mc:Choice xmlns:v="urn:schemas-microsoft-com:vml" Requires="v">
                <p:oleObj spid="_x0000_s10024" name="Equation" r:id="rId15" imgW="1498320" imgH="1091880" progId="Equation.DSMT4">
                  <p:embed/>
                </p:oleObj>
              </mc:Choice>
              <mc:Fallback>
                <p:oleObj name="Equation" r:id="rId15" imgW="1498320" imgH="1091880" progId="Equation.DSMT4">
                  <p:embed/>
                  <p:pic>
                    <p:nvPicPr>
                      <p:cNvPr id="0" name=""/>
                      <p:cNvPicPr/>
                      <p:nvPr/>
                    </p:nvPicPr>
                    <p:blipFill>
                      <a:blip r:embed="rId16"/>
                      <a:stretch>
                        <a:fillRect/>
                      </a:stretch>
                    </p:blipFill>
                    <p:spPr>
                      <a:xfrm>
                        <a:off x="2103004" y="2967628"/>
                        <a:ext cx="1208809" cy="880996"/>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103421286"/>
              </p:ext>
            </p:extLst>
          </p:nvPr>
        </p:nvGraphicFramePr>
        <p:xfrm>
          <a:off x="2309398" y="4614873"/>
          <a:ext cx="1514475" cy="881062"/>
        </p:xfrm>
        <a:graphic>
          <a:graphicData uri="http://schemas.openxmlformats.org/presentationml/2006/ole">
            <mc:AlternateContent xmlns:mc="http://schemas.openxmlformats.org/markup-compatibility/2006">
              <mc:Choice xmlns:v="urn:schemas-microsoft-com:vml" Requires="v">
                <p:oleObj spid="_x0000_s10025" name="Equation" r:id="rId17" imgW="1879560" imgH="1091880" progId="Equation.DSMT4">
                  <p:embed/>
                </p:oleObj>
              </mc:Choice>
              <mc:Fallback>
                <p:oleObj name="Equation" r:id="rId17" imgW="1879560" imgH="1091880" progId="Equation.DSMT4">
                  <p:embed/>
                  <p:pic>
                    <p:nvPicPr>
                      <p:cNvPr id="0" name=""/>
                      <p:cNvPicPr/>
                      <p:nvPr/>
                    </p:nvPicPr>
                    <p:blipFill>
                      <a:blip r:embed="rId18"/>
                      <a:stretch>
                        <a:fillRect/>
                      </a:stretch>
                    </p:blipFill>
                    <p:spPr>
                      <a:xfrm>
                        <a:off x="2309398" y="4614873"/>
                        <a:ext cx="1514475" cy="881062"/>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606877115"/>
              </p:ext>
            </p:extLst>
          </p:nvPr>
        </p:nvGraphicFramePr>
        <p:xfrm>
          <a:off x="2431967" y="5857306"/>
          <a:ext cx="1535113" cy="881063"/>
        </p:xfrm>
        <a:graphic>
          <a:graphicData uri="http://schemas.openxmlformats.org/presentationml/2006/ole">
            <mc:AlternateContent xmlns:mc="http://schemas.openxmlformats.org/markup-compatibility/2006">
              <mc:Choice xmlns:v="urn:schemas-microsoft-com:vml" Requires="v">
                <p:oleObj spid="_x0000_s10026" name="Equation" r:id="rId19" imgW="1904760" imgH="1091880" progId="Equation.DSMT4">
                  <p:embed/>
                </p:oleObj>
              </mc:Choice>
              <mc:Fallback>
                <p:oleObj name="Equation" r:id="rId19" imgW="1904760" imgH="1091880" progId="Equation.DSMT4">
                  <p:embed/>
                  <p:pic>
                    <p:nvPicPr>
                      <p:cNvPr id="0" name=""/>
                      <p:cNvPicPr/>
                      <p:nvPr/>
                    </p:nvPicPr>
                    <p:blipFill>
                      <a:blip r:embed="rId20"/>
                      <a:stretch>
                        <a:fillRect/>
                      </a:stretch>
                    </p:blipFill>
                    <p:spPr>
                      <a:xfrm>
                        <a:off x="2431967" y="5857306"/>
                        <a:ext cx="1535113" cy="881063"/>
                      </a:xfrm>
                      <a:prstGeom prst="rect">
                        <a:avLst/>
                      </a:prstGeom>
                    </p:spPr>
                  </p:pic>
                </p:oleObj>
              </mc:Fallback>
            </mc:AlternateContent>
          </a:graphicData>
        </a:graphic>
      </p:graphicFrame>
      <p:sp>
        <p:nvSpPr>
          <p:cNvPr id="21" name="TextBox 20"/>
          <p:cNvSpPr txBox="1"/>
          <p:nvPr/>
        </p:nvSpPr>
        <p:spPr>
          <a:xfrm>
            <a:off x="3657599" y="1893748"/>
            <a:ext cx="7995407" cy="1938992"/>
          </a:xfrm>
          <a:prstGeom prst="rect">
            <a:avLst/>
          </a:prstGeom>
          <a:noFill/>
        </p:spPr>
        <p:txBody>
          <a:bodyPr wrap="square" rtlCol="0">
            <a:spAutoFit/>
          </a:bodyPr>
          <a:lstStyle/>
          <a:p>
            <a:pPr algn="r" rtl="1">
              <a:lnSpc>
                <a:spcPct val="200000"/>
              </a:lnSpc>
            </a:pPr>
            <a:r>
              <a:rPr lang="fa-IR" sz="2000" b="1" dirty="0" smtClean="0">
                <a:cs typeface="B Jadid" pitchFamily="2" charset="-78"/>
              </a:rPr>
              <a:t>اگر </a:t>
            </a:r>
            <a:r>
              <a:rPr lang="fa-IR" sz="2000" b="1" dirty="0" smtClean="0">
                <a:cs typeface="B Jadid" pitchFamily="2" charset="-78"/>
              </a:rPr>
              <a:t>جسمی را بدون سرعت اولیه رها کنیم اندازه سرعت در هر ثانیه </a:t>
            </a:r>
            <a:r>
              <a:rPr lang="fa-IR" sz="2000" b="1" dirty="0" smtClean="0">
                <a:cs typeface="B Jadid" pitchFamily="2" charset="-78"/>
              </a:rPr>
              <a:t>               </a:t>
            </a:r>
            <a:r>
              <a:rPr lang="fa-IR" sz="2000" b="1" dirty="0" smtClean="0">
                <a:cs typeface="B Jadid" pitchFamily="2" charset="-78"/>
              </a:rPr>
              <a:t>متر بر ثانیه تغییر می کند </a:t>
            </a:r>
          </a:p>
          <a:p>
            <a:pPr algn="r" rtl="1">
              <a:lnSpc>
                <a:spcPct val="200000"/>
              </a:lnSpc>
            </a:pPr>
            <a:r>
              <a:rPr lang="fa-IR" sz="2000" b="1" dirty="0" smtClean="0">
                <a:cs typeface="B Jadid" pitchFamily="2" charset="-78"/>
              </a:rPr>
              <a:t>و مسافت های طی شده در ثانیه های متوالی به صورت زیر خواهد بود:</a:t>
            </a:r>
            <a:endParaRPr lang="en-US" sz="2000" b="1" dirty="0">
              <a:cs typeface="B Jadid" pitchFamily="2" charset="-78"/>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3199716610"/>
              </p:ext>
            </p:extLst>
          </p:nvPr>
        </p:nvGraphicFramePr>
        <p:xfrm>
          <a:off x="4250027" y="2061581"/>
          <a:ext cx="755559" cy="398352"/>
        </p:xfrm>
        <a:graphic>
          <a:graphicData uri="http://schemas.openxmlformats.org/presentationml/2006/ole">
            <mc:AlternateContent xmlns:mc="http://schemas.openxmlformats.org/markup-compatibility/2006">
              <mc:Choice xmlns:v="urn:schemas-microsoft-com:vml" Requires="v">
                <p:oleObj spid="_x0000_s10027" name="Equation" r:id="rId21" imgW="1206360" imgH="545760" progId="Equation.DSMT4">
                  <p:embed/>
                </p:oleObj>
              </mc:Choice>
              <mc:Fallback>
                <p:oleObj name="Equation" r:id="rId21" imgW="1206360" imgH="545760" progId="Equation.DSMT4">
                  <p:embed/>
                  <p:pic>
                    <p:nvPicPr>
                      <p:cNvPr id="0" name=""/>
                      <p:cNvPicPr/>
                      <p:nvPr/>
                    </p:nvPicPr>
                    <p:blipFill>
                      <a:blip r:embed="rId22"/>
                      <a:stretch>
                        <a:fillRect/>
                      </a:stretch>
                    </p:blipFill>
                    <p:spPr>
                      <a:xfrm>
                        <a:off x="4250027" y="2061581"/>
                        <a:ext cx="755559" cy="398352"/>
                      </a:xfrm>
                      <a:prstGeom prst="rect">
                        <a:avLst/>
                      </a:prstGeom>
                    </p:spPr>
                  </p:pic>
                </p:oleObj>
              </mc:Fallback>
            </mc:AlternateContent>
          </a:graphicData>
        </a:graphic>
      </p:graphicFrame>
    </p:spTree>
    <p:extLst>
      <p:ext uri="{BB962C8B-B14F-4D97-AF65-F5344CB8AC3E}">
        <p14:creationId xmlns:p14="http://schemas.microsoft.com/office/powerpoint/2010/main" val="8833806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a:solidFill>
                  <a:srgbClr val="FF0000"/>
                </a:solidFill>
                <a:latin typeface="IranNastaliq" panose="02020505000000020003" pitchFamily="18" charset="0"/>
                <a:cs typeface="B Jadid" pitchFamily="2" charset="-78"/>
              </a:rPr>
              <a:t>نکاتی پیرامون مبحث وزن</a:t>
            </a:r>
            <a:endParaRPr lang="fa-IR" dirty="0">
              <a:solidFill>
                <a:srgbClr val="FF0000"/>
              </a:solidFill>
              <a:latin typeface="IranNastaliq" panose="02020505000000020003" pitchFamily="18" charset="0"/>
              <a:cs typeface="B Jadid" pitchFamily="2" charset="-78"/>
            </a:endParaRPr>
          </a:p>
        </p:txBody>
      </p:sp>
      <p:sp>
        <p:nvSpPr>
          <p:cNvPr id="3" name="Content Placeholder 2"/>
          <p:cNvSpPr>
            <a:spLocks noGrp="1"/>
          </p:cNvSpPr>
          <p:nvPr>
            <p:ph idx="1"/>
          </p:nvPr>
        </p:nvSpPr>
        <p:spPr>
          <a:xfrm>
            <a:off x="608625" y="1845972"/>
            <a:ext cx="11108526" cy="3946358"/>
          </a:xfrm>
        </p:spPr>
        <p:txBody>
          <a:bodyPr>
            <a:normAutofit fontScale="92500" lnSpcReduction="10000"/>
          </a:bodyPr>
          <a:lstStyle/>
          <a:p>
            <a:pPr algn="r" rtl="1">
              <a:lnSpc>
                <a:spcPct val="150000"/>
              </a:lnSpc>
            </a:pPr>
            <a:r>
              <a:rPr lang="fa-IR" sz="2400" dirty="0" smtClean="0">
                <a:latin typeface="Estedad" panose="02000503000000000000" pitchFamily="2" charset="-78"/>
                <a:cs typeface="B Jadid" pitchFamily="2" charset="-78"/>
              </a:rPr>
              <a:t>شتاب جاذبه در زمین، تقریبا 9/8 نیوتن بر کیلوگرم است که در برخی مسائل، برای سادگی، آن را 10 نیوتن بر کیلوگرم فرض می کنند.</a:t>
            </a:r>
          </a:p>
          <a:p>
            <a:pPr algn="r" rtl="1">
              <a:lnSpc>
                <a:spcPct val="150000"/>
              </a:lnSpc>
            </a:pPr>
            <a:endParaRPr lang="fa-IR" sz="2400" dirty="0" smtClean="0">
              <a:latin typeface="Estedad" panose="02000503000000000000" pitchFamily="2" charset="-78"/>
              <a:cs typeface="B Jadid" pitchFamily="2" charset="-78"/>
            </a:endParaRPr>
          </a:p>
          <a:p>
            <a:pPr algn="r" rtl="1">
              <a:lnSpc>
                <a:spcPct val="150000"/>
              </a:lnSpc>
            </a:pPr>
            <a:r>
              <a:rPr lang="fa-IR" sz="2400" dirty="0" smtClean="0">
                <a:latin typeface="Estedad" panose="02000503000000000000" pitchFamily="2" charset="-78"/>
                <a:cs typeface="B Jadid" pitchFamily="2" charset="-78"/>
              </a:rPr>
              <a:t>جسم، تحت تاثیر نیروی گرانشی زمین، به طرف زمین شتاب می گیرد. </a:t>
            </a:r>
          </a:p>
          <a:p>
            <a:pPr algn="r" rtl="1">
              <a:lnSpc>
                <a:spcPct val="150000"/>
              </a:lnSpc>
            </a:pPr>
            <a:endParaRPr lang="fa-IR" sz="2400" dirty="0">
              <a:latin typeface="Estedad" panose="02000503000000000000" pitchFamily="2" charset="-78"/>
              <a:cs typeface="B Jadid" pitchFamily="2" charset="-78"/>
            </a:endParaRPr>
          </a:p>
          <a:p>
            <a:pPr algn="r" rtl="1">
              <a:lnSpc>
                <a:spcPct val="150000"/>
              </a:lnSpc>
            </a:pPr>
            <a:r>
              <a:rPr lang="fa-IR" sz="2400" dirty="0" smtClean="0">
                <a:latin typeface="Estedad" panose="02000503000000000000" pitchFamily="2" charset="-78"/>
                <a:cs typeface="B Jadid" pitchFamily="2" charset="-78"/>
              </a:rPr>
              <a:t>وزن در فیزیک با وزن در زبان عامیانه متفاوت است. وزن در زبان عامیانه، برابر با جرم است. وسیله اندازه گیری اش تراوز، و واحد های آن، گرم، کیلوگرم و... هستند.</a:t>
            </a:r>
          </a:p>
        </p:txBody>
      </p:sp>
      <p:pic>
        <p:nvPicPr>
          <p:cNvPr id="6"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t="7934"/>
          <a:stretch/>
        </p:blipFill>
        <p:spPr bwMode="auto">
          <a:xfrm>
            <a:off x="403326" y="2331077"/>
            <a:ext cx="2597451" cy="2391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302289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rgbClr val="FF0000"/>
                </a:solidFill>
                <a:cs typeface="B Jadid" pitchFamily="2" charset="-78"/>
              </a:rPr>
              <a:t>مسئله:</a:t>
            </a:r>
            <a:endParaRPr lang="en-US" dirty="0"/>
          </a:p>
        </p:txBody>
      </p:sp>
      <p:sp>
        <p:nvSpPr>
          <p:cNvPr id="3" name="Content Placeholder 2"/>
          <p:cNvSpPr>
            <a:spLocks noGrp="1"/>
          </p:cNvSpPr>
          <p:nvPr>
            <p:ph idx="1"/>
          </p:nvPr>
        </p:nvSpPr>
        <p:spPr/>
        <p:txBody>
          <a:bodyPr/>
          <a:lstStyle/>
          <a:p>
            <a:pPr marL="0" marR="0" algn="r" rtl="1">
              <a:lnSpc>
                <a:spcPct val="150000"/>
              </a:lnSpc>
              <a:spcBef>
                <a:spcPts val="0"/>
              </a:spcBef>
              <a:spcAft>
                <a:spcPts val="0"/>
              </a:spcAft>
              <a:tabLst>
                <a:tab pos="2637155" algn="ctr"/>
                <a:tab pos="5274310" algn="r"/>
              </a:tabLst>
            </a:pPr>
            <a:r>
              <a:rPr lang="fa-IR" sz="2400" dirty="0">
                <a:latin typeface="Arial"/>
                <a:ea typeface="Calibri"/>
                <a:cs typeface="B Jadid" pitchFamily="2" charset="-78"/>
              </a:rPr>
              <a:t>شیرجه رونده ای از سکوی 10متر و از حالت بالانس به داخل آب شیرجه می رود.زمان پرواز تا رسیدن به سطح آب چقدر است؟(</a:t>
            </a:r>
            <a:r>
              <a:rPr lang="en-US" sz="2400" dirty="0">
                <a:latin typeface="Arial"/>
                <a:ea typeface="Calibri"/>
                <a:cs typeface="B Jadid" pitchFamily="2" charset="-78"/>
              </a:rPr>
              <a:t>g=10</a:t>
            </a:r>
            <a:r>
              <a:rPr lang="fa-IR" sz="2400" dirty="0">
                <a:latin typeface="Arial"/>
                <a:ea typeface="Calibri"/>
                <a:cs typeface="B Jadid" pitchFamily="2" charset="-78"/>
              </a:rPr>
              <a:t>)</a:t>
            </a:r>
            <a:endParaRPr lang="en-US" sz="2400" dirty="0">
              <a:ea typeface="Calibri"/>
              <a:cs typeface="B Jadid" pitchFamily="2" charset="-78"/>
            </a:endParaRPr>
          </a:p>
          <a:p>
            <a:pPr marL="0" marR="0" indent="0" algn="r" rtl="1">
              <a:spcBef>
                <a:spcPts val="0"/>
              </a:spcBef>
              <a:spcAft>
                <a:spcPts val="0"/>
              </a:spcAft>
              <a:buNone/>
              <a:tabLst>
                <a:tab pos="2637155" algn="ctr"/>
                <a:tab pos="5274310" algn="r"/>
              </a:tabLst>
            </a:pPr>
            <a:endParaRPr lang="en-US" dirty="0">
              <a:ea typeface="Calibri"/>
              <a:cs typeface="Times New Roman"/>
            </a:endParaRPr>
          </a:p>
          <a:p>
            <a:pPr marL="0" indent="0">
              <a:buNone/>
            </a:pPr>
            <a:endParaRPr lang="en-US" dirty="0"/>
          </a:p>
        </p:txBody>
      </p:sp>
      <p:pic>
        <p:nvPicPr>
          <p:cNvPr id="4" name="Picture 5" descr="F:\New folder\fizik\FIZIK\image\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017" y="2659913"/>
            <a:ext cx="2155962" cy="19249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biLevel thresh="50000"/>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3166468" y="3273433"/>
            <a:ext cx="6363897" cy="3249971"/>
          </a:xfrm>
          <a:prstGeom prst="rect">
            <a:avLst/>
          </a:prstGeom>
        </p:spPr>
      </p:pic>
    </p:spTree>
    <p:extLst>
      <p:ext uri="{BB962C8B-B14F-4D97-AF65-F5344CB8AC3E}">
        <p14:creationId xmlns:p14="http://schemas.microsoft.com/office/powerpoint/2010/main" val="2301016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0000"/>
                </a:solidFill>
                <a:cs typeface="B Jadid" pitchFamily="2" charset="-78"/>
              </a:rPr>
              <a:t>مسئله:</a:t>
            </a:r>
            <a:endParaRPr lang="en-US" dirty="0">
              <a:cs typeface="B Jadid" pitchFamily="2" charset="-78"/>
            </a:endParaRPr>
          </a:p>
        </p:txBody>
      </p:sp>
      <p:sp>
        <p:nvSpPr>
          <p:cNvPr id="3" name="Content Placeholder 2"/>
          <p:cNvSpPr>
            <a:spLocks noGrp="1"/>
          </p:cNvSpPr>
          <p:nvPr>
            <p:ph idx="1"/>
          </p:nvPr>
        </p:nvSpPr>
        <p:spPr/>
        <p:txBody>
          <a:bodyPr/>
          <a:lstStyle/>
          <a:p>
            <a:pPr algn="just" rtl="1"/>
            <a:r>
              <a:rPr lang="ar-SA" dirty="0">
                <a:cs typeface="B Jadid" pitchFamily="2" charset="-78"/>
              </a:rPr>
              <a:t>در سالن ورزشی به ارتفاع 8 متر والیبالیستی توپ را با ساعد به طرف بالا  به طور عمودی با سرعت  </a:t>
            </a:r>
            <a:r>
              <a:rPr lang="en-US" dirty="0">
                <a:cs typeface="B Jadid" pitchFamily="2" charset="-78"/>
              </a:rPr>
              <a:t>m/s10 </a:t>
            </a:r>
            <a:r>
              <a:rPr lang="ar-SA" dirty="0">
                <a:cs typeface="B Jadid" pitchFamily="2" charset="-78"/>
              </a:rPr>
              <a:t>پرتاب می کند. آیا توپ به سقف برخورد می کند؟(</a:t>
            </a:r>
            <a:r>
              <a:rPr lang="en-US" dirty="0">
                <a:cs typeface="B Jadid" pitchFamily="2" charset="-78"/>
              </a:rPr>
              <a:t>g=10 m/s</a:t>
            </a:r>
            <a:r>
              <a:rPr lang="ar-SA" dirty="0">
                <a:cs typeface="B Jadid" pitchFamily="2" charset="-78"/>
              </a:rPr>
              <a:t>)</a:t>
            </a:r>
            <a:endParaRPr lang="en-US" dirty="0">
              <a:cs typeface="B Jadid" pitchFamily="2" charset="-78"/>
            </a:endParaRPr>
          </a:p>
          <a:p>
            <a:pPr marL="0" indent="0" algn="just" rtl="1">
              <a:buNone/>
            </a:pPr>
            <a:r>
              <a:rPr lang="en-US" dirty="0">
                <a:cs typeface="B Jadid" pitchFamily="2" charset="-78"/>
              </a:rPr>
              <a:t> </a:t>
            </a:r>
          </a:p>
          <a:p>
            <a:pPr marL="0" indent="0" algn="just">
              <a:buNone/>
            </a:pPr>
            <a:endParaRPr lang="en-US" dirty="0">
              <a:cs typeface="B Jadid" pitchFamily="2" charset="-78"/>
            </a:endParaRPr>
          </a:p>
        </p:txBody>
      </p:sp>
      <p:pic>
        <p:nvPicPr>
          <p:cNvPr id="4" name="Picture 3" descr="13753899591781"/>
          <p:cNvPicPr/>
          <p:nvPr/>
        </p:nvPicPr>
        <p:blipFill>
          <a:blip r:embed="rId2" cstate="print">
            <a:extLst>
              <a:ext uri="{28A0092B-C50C-407E-A947-70E740481C1C}">
                <a14:useLocalDpi xmlns:a14="http://schemas.microsoft.com/office/drawing/2010/main" val="0"/>
              </a:ext>
            </a:extLst>
          </a:blip>
          <a:srcRect r="14491" b="8191"/>
          <a:stretch>
            <a:fillRect/>
          </a:stretch>
        </p:blipFill>
        <p:spPr bwMode="auto">
          <a:xfrm>
            <a:off x="360842" y="2842775"/>
            <a:ext cx="3064938" cy="2656504"/>
          </a:xfrm>
          <a:prstGeom prst="rect">
            <a:avLst/>
          </a:prstGeom>
          <a:noFill/>
          <a:ln>
            <a:noFill/>
          </a:ln>
        </p:spPr>
      </p:pic>
      <p:pic>
        <p:nvPicPr>
          <p:cNvPr id="5" name="Picture 4"/>
          <p:cNvPicPr>
            <a:picLocks noChangeAspect="1"/>
          </p:cNvPicPr>
          <p:nvPr/>
        </p:nvPicPr>
        <p:blipFill>
          <a:blip r:embed="rId3">
            <a:biLevel thresh="50000"/>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3381278" y="3052293"/>
            <a:ext cx="8209707" cy="3082850"/>
          </a:xfrm>
          <a:prstGeom prst="rect">
            <a:avLst/>
          </a:prstGeom>
        </p:spPr>
      </p:pic>
    </p:spTree>
    <p:extLst>
      <p:ext uri="{BB962C8B-B14F-4D97-AF65-F5344CB8AC3E}">
        <p14:creationId xmlns:p14="http://schemas.microsoft.com/office/powerpoint/2010/main" val="6423637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1037</TotalTime>
  <Words>417</Words>
  <Application>Microsoft Office PowerPoint</Application>
  <PresentationFormat>Custom</PresentationFormat>
  <Paragraphs>34</Paragraphs>
  <Slides>12</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12</vt:i4>
      </vt:variant>
    </vt:vector>
  </HeadingPairs>
  <TitlesOfParts>
    <vt:vector size="15" baseType="lpstr">
      <vt:lpstr>Office Theme</vt:lpstr>
      <vt:lpstr>Equation</vt:lpstr>
      <vt:lpstr>Microsoft Equation 3.0</vt:lpstr>
      <vt:lpstr>PowerPoint Presentation</vt:lpstr>
      <vt:lpstr>PowerPoint Presentation</vt:lpstr>
      <vt:lpstr>سقوط آزاد</vt:lpstr>
      <vt:lpstr>روابط حرکت در راستای قائم:</vt:lpstr>
      <vt:lpstr>PowerPoint Presentation</vt:lpstr>
      <vt:lpstr>PowerPoint Presentation</vt:lpstr>
      <vt:lpstr>نکاتی پیرامون مبحث وزن</vt:lpstr>
      <vt:lpstr>مسئله:</vt:lpstr>
      <vt:lpstr>مسئله:</vt:lpstr>
      <vt:lpstr>مسئله:</vt:lpstr>
      <vt:lpstr>نکته:</vt:lpstr>
      <vt:lpstr>تمرین:(شما حل کنید)</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Alireza Golestan</dc:creator>
  <cp:lastModifiedBy>reyhaneh</cp:lastModifiedBy>
  <cp:revision>152</cp:revision>
  <dcterms:created xsi:type="dcterms:W3CDTF">2015-07-06T05:06:21Z</dcterms:created>
  <dcterms:modified xsi:type="dcterms:W3CDTF">2009-08-20T01:53:12Z</dcterms:modified>
</cp:coreProperties>
</file>