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E5E0-74A5-4DED-B9AF-CADCB1206906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B179-C8A5-4FC5-8DF0-511ECD39D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29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E5E0-74A5-4DED-B9AF-CADCB1206906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B179-C8A5-4FC5-8DF0-511ECD39D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E5E0-74A5-4DED-B9AF-CADCB1206906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B179-C8A5-4FC5-8DF0-511ECD39D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367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E5E0-74A5-4DED-B9AF-CADCB1206906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B179-C8A5-4FC5-8DF0-511ECD39D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09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E5E0-74A5-4DED-B9AF-CADCB1206906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B179-C8A5-4FC5-8DF0-511ECD39D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115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E5E0-74A5-4DED-B9AF-CADCB1206906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B179-C8A5-4FC5-8DF0-511ECD39D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2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E5E0-74A5-4DED-B9AF-CADCB1206906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B179-C8A5-4FC5-8DF0-511ECD39D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58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E5E0-74A5-4DED-B9AF-CADCB1206906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B179-C8A5-4FC5-8DF0-511ECD39D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66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E5E0-74A5-4DED-B9AF-CADCB1206906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B179-C8A5-4FC5-8DF0-511ECD39D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860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E5E0-74A5-4DED-B9AF-CADCB1206906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B179-C8A5-4FC5-8DF0-511ECD39D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74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E5E0-74A5-4DED-B9AF-CADCB1206906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B179-C8A5-4FC5-8DF0-511ECD39D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07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7E5E0-74A5-4DED-B9AF-CADCB1206906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3B179-C8A5-4FC5-8DF0-511ECD39D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0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908720"/>
            <a:ext cx="9144000" cy="5949280"/>
          </a:xfrm>
        </p:spPr>
        <p:txBody>
          <a:bodyPr>
            <a:normAutofit/>
          </a:bodyPr>
          <a:lstStyle/>
          <a:p>
            <a:pPr algn="ctr" rtl="1">
              <a:buNone/>
            </a:pPr>
            <a:r>
              <a:rPr lang="fa-IR" sz="5400" b="1" dirty="0">
                <a:cs typeface="B Nazanin" pitchFamily="2" charset="-78"/>
              </a:rPr>
              <a:t>فصل ششم</a:t>
            </a:r>
          </a:p>
          <a:p>
            <a:pPr algn="ctr" rtl="1">
              <a:buNone/>
            </a:pPr>
            <a:endParaRPr lang="fa-IR" sz="6000" b="1" dirty="0">
              <a:cs typeface="B Nazanin" pitchFamily="2" charset="-78"/>
            </a:endParaRPr>
          </a:p>
          <a:p>
            <a:pPr algn="ctr" rtl="1">
              <a:buNone/>
            </a:pPr>
            <a:r>
              <a:rPr lang="fa-IR" sz="6000" b="1" dirty="0">
                <a:solidFill>
                  <a:srgbClr val="FF0000"/>
                </a:solidFill>
                <a:cs typeface="B Nazanin" pitchFamily="2" charset="-78"/>
              </a:rPr>
              <a:t>تنظیم هورمونی در ورزش</a:t>
            </a:r>
            <a:endParaRPr lang="fa-IR" sz="6000" b="1" dirty="0">
              <a:solidFill>
                <a:srgbClr val="FF0000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2205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908720"/>
            <a:ext cx="9144000" cy="5949280"/>
          </a:xfrm>
        </p:spPr>
        <p:txBody>
          <a:bodyPr>
            <a:normAutofit lnSpcReduction="10000"/>
          </a:bodyPr>
          <a:lstStyle/>
          <a:p>
            <a:pPr algn="r" rtl="1">
              <a:buFont typeface="Wingdings" pitchFamily="2" charset="2"/>
              <a:buChar char="Ø"/>
            </a:pPr>
            <a:r>
              <a:rPr lang="fa-IR" dirty="0" smtClean="0">
                <a:cs typeface="B Nazanin" pitchFamily="2" charset="-78"/>
              </a:rPr>
              <a:t>سبب افزایش بازجذب سدیم ( و آب) و دفع پتاسیم می شود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در ورزش</a:t>
            </a:r>
            <a:r>
              <a:rPr lang="fa-IR" dirty="0" smtClean="0">
                <a:cs typeface="B Nazanin" pitchFamily="2" charset="-78"/>
              </a:rPr>
              <a:t>: کاهش حجم پلاسما سبب افزایش آلدوسترون می شود که این هورمون با تاثیر بر کلیه ها سبب بازجدب سدیم و لذا آب می شود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مکانیزم رنین- آنژیوتانسین: </a:t>
            </a:r>
          </a:p>
          <a:p>
            <a:pPr algn="l">
              <a:buNone/>
            </a:pPr>
            <a:r>
              <a:rPr lang="fa-IR" dirty="0" smtClean="0">
                <a:cs typeface="B Nazanin" pitchFamily="2" charset="-78"/>
              </a:rPr>
              <a:t>کاهش فشار خون کلیوی در ورزش </a:t>
            </a:r>
            <a:r>
              <a:rPr lang="en-US" dirty="0" smtClean="0">
                <a:cs typeface="B Nazanin" pitchFamily="2" charset="-78"/>
              </a:rPr>
              <a:t>         </a:t>
            </a:r>
            <a:r>
              <a:rPr lang="fa-IR" dirty="0" smtClean="0">
                <a:cs typeface="B Nazanin" pitchFamily="2" charset="-78"/>
              </a:rPr>
              <a:t>ترشح رنین از کلیه</a:t>
            </a:r>
            <a:r>
              <a:rPr lang="en-US" dirty="0" smtClean="0">
                <a:cs typeface="B Nazanin" pitchFamily="2" charset="-78"/>
              </a:rPr>
              <a:t> </a:t>
            </a:r>
          </a:p>
          <a:p>
            <a:pPr algn="r" rtl="1">
              <a:buFont typeface="Wingdings" pitchFamily="2" charset="2"/>
              <a:buChar char="Ø"/>
            </a:pPr>
            <a:endParaRPr lang="fa-IR" dirty="0" smtClean="0">
              <a:cs typeface="B Nazanin" pitchFamily="2" charset="-78"/>
            </a:endParaRPr>
          </a:p>
          <a:p>
            <a:pPr algn="r" rtl="1">
              <a:buNone/>
            </a:pPr>
            <a:r>
              <a:rPr lang="fa-IR" dirty="0" smtClean="0">
                <a:cs typeface="B Nazanin" pitchFamily="2" charset="-78"/>
              </a:rPr>
              <a:t>     تبدیل آنژیوتانسیون 1به 2                       ترشح آلدوسترون</a:t>
            </a:r>
          </a:p>
          <a:p>
            <a:pPr algn="r" rtl="1">
              <a:buNone/>
            </a:pPr>
            <a:r>
              <a:rPr lang="fa-IR" dirty="0" smtClean="0">
                <a:cs typeface="B Nazanin" pitchFamily="2" charset="-78"/>
              </a:rPr>
              <a:t>                                        </a:t>
            </a:r>
          </a:p>
          <a:p>
            <a:pPr algn="r" rtl="1">
              <a:buNone/>
            </a:pPr>
            <a:r>
              <a:rPr lang="fa-IR" dirty="0" smtClean="0">
                <a:cs typeface="B Nazanin" pitchFamily="2" charset="-78"/>
              </a:rPr>
              <a:t>                                                            تنگ کردن سرخرگ</a:t>
            </a:r>
          </a:p>
          <a:p>
            <a:pPr algn="r" rtl="1">
              <a:buNone/>
            </a:pPr>
            <a:r>
              <a:rPr lang="fa-IR" dirty="0" smtClean="0">
                <a:cs typeface="B Nazanin" pitchFamily="2" charset="-78"/>
              </a:rPr>
              <a:t>                                                           </a:t>
            </a:r>
          </a:p>
          <a:p>
            <a:pPr algn="r" rtl="1">
              <a:buNone/>
            </a:pPr>
            <a:r>
              <a:rPr lang="fa-IR" dirty="0" smtClean="0">
                <a:cs typeface="B Nazanin" pitchFamily="2" charset="-78"/>
              </a:rPr>
              <a:t>                                                            ترشح </a:t>
            </a:r>
            <a:r>
              <a:rPr lang="en-US" dirty="0" smtClean="0">
                <a:cs typeface="B Nazanin" pitchFamily="2" charset="-78"/>
              </a:rPr>
              <a:t>ADH</a:t>
            </a:r>
            <a:r>
              <a:rPr lang="fa-IR" dirty="0" smtClean="0">
                <a:cs typeface="B Nazanin" pitchFamily="2" charset="-78"/>
              </a:rPr>
              <a:t> </a:t>
            </a:r>
          </a:p>
          <a:p>
            <a:pPr algn="r" rtl="1">
              <a:buNone/>
            </a:pPr>
            <a:endParaRPr lang="fa-IR" dirty="0" smtClean="0">
              <a:cs typeface="B Nazanin" pitchFamily="2" charset="-78"/>
            </a:endParaRPr>
          </a:p>
          <a:p>
            <a:pPr algn="r" rtl="1">
              <a:buNone/>
            </a:pPr>
            <a:r>
              <a:rPr lang="fa-IR" dirty="0" smtClean="0">
                <a:cs typeface="B Nazanin" pitchFamily="2" charset="-78"/>
              </a:rPr>
              <a:t>                                                            تحریک سمپاتیک</a:t>
            </a:r>
          </a:p>
          <a:p>
            <a:pPr algn="r" rtl="1">
              <a:buNone/>
            </a:pPr>
            <a:endParaRPr lang="fa-IR" dirty="0" smtClean="0">
              <a:cs typeface="B Nazanin" pitchFamily="2" charset="-78"/>
            </a:endParaRPr>
          </a:p>
          <a:p>
            <a:pPr algn="r" rtl="1">
              <a:buNone/>
            </a:pPr>
            <a:endParaRPr lang="en-US" dirty="0" smtClean="0">
              <a:cs typeface="B Nazanin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0"/>
            <a:ext cx="9036496" cy="764704"/>
          </a:xfrm>
        </p:spPr>
        <p:txBody>
          <a:bodyPr/>
          <a:lstStyle/>
          <a:p>
            <a:pPr algn="r" rtl="1"/>
            <a:r>
              <a:rPr lang="fa-IR" dirty="0" smtClean="0"/>
              <a:t>آلدوسترون</a:t>
            </a:r>
            <a:endParaRPr lang="fa-IR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519936" y="2852936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>
            <a:off x="8760296" y="2852936"/>
            <a:ext cx="1296144" cy="792088"/>
          </a:xfrm>
          <a:prstGeom prst="bentConnector3">
            <a:avLst>
              <a:gd name="adj1" fmla="val 13230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591944" y="3645024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rot="10800000" flipV="1">
            <a:off x="5663954" y="3645024"/>
            <a:ext cx="1152129" cy="7920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 rot="10800000" flipV="1">
            <a:off x="5519936" y="3645024"/>
            <a:ext cx="1728192" cy="165618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/>
          <p:nvPr/>
        </p:nvCxnSpPr>
        <p:spPr>
          <a:xfrm rot="5400000">
            <a:off x="5195903" y="4113077"/>
            <a:ext cx="2448271" cy="1512167"/>
          </a:xfrm>
          <a:prstGeom prst="bentConnector3">
            <a:avLst>
              <a:gd name="adj1" fmla="val 9917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300" name="Picture 4" descr="Renin-angiotensin-aldosterone syst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472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908720"/>
            <a:ext cx="9323512" cy="5949280"/>
          </a:xfrm>
        </p:spPr>
        <p:txBody>
          <a:bodyPr/>
          <a:lstStyle/>
          <a:p>
            <a:pPr algn="r" rtl="1">
              <a:buFont typeface="Wingdings" pitchFamily="2" charset="2"/>
              <a:buChar char="Ø"/>
            </a:pPr>
            <a:r>
              <a:rPr lang="fa-IR" b="1" dirty="0" smtClean="0">
                <a:cs typeface="B Nazanin" pitchFamily="2" charset="-78"/>
              </a:rPr>
              <a:t>افزایش گلیکونئوژنز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b="1" dirty="0" smtClean="0">
                <a:cs typeface="B Nazanin" pitchFamily="2" charset="-78"/>
              </a:rPr>
              <a:t>افزایش اسیدچرب خون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b="1" dirty="0" smtClean="0">
                <a:cs typeface="B Nazanin" pitchFamily="2" charset="-78"/>
              </a:rPr>
              <a:t>کاهش مصرف گلوکز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b="1" dirty="0" smtClean="0">
                <a:cs typeface="B Nazanin" pitchFamily="2" charset="-78"/>
              </a:rPr>
              <a:t>پروتئولیز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b="1" dirty="0" smtClean="0">
                <a:cs typeface="B Nazanin" pitchFamily="2" charset="-78"/>
              </a:rPr>
              <a:t>عامل ضد التهاب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b="1" dirty="0" smtClean="0">
                <a:cs typeface="B Nazanin" pitchFamily="2" charset="-78"/>
              </a:rPr>
              <a:t>تضعیف ایمنی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b="1" dirty="0" smtClean="0">
                <a:cs typeface="B Nazanin" pitchFamily="2" charset="-78"/>
              </a:rPr>
              <a:t>تنگی عروق ناشی از اپی نفرین</a:t>
            </a:r>
          </a:p>
          <a:p>
            <a:pPr algn="r" rtl="1">
              <a:buFont typeface="Wingdings" pitchFamily="2" charset="2"/>
              <a:buChar char="Ø"/>
            </a:pPr>
            <a:endParaRPr lang="fa-IR" b="1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در</a:t>
            </a:r>
            <a:r>
              <a:rPr lang="fa-IR" b="1" dirty="0" smtClean="0">
                <a:cs typeface="B Nazanin" pitchFamily="2" charset="-78"/>
              </a:rPr>
              <a:t> </a:t>
            </a: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ورزش</a:t>
            </a:r>
            <a:r>
              <a:rPr lang="fa-IR" b="1" dirty="0" smtClean="0">
                <a:cs typeface="B Nazanin" pitchFamily="2" charset="-78"/>
              </a:rPr>
              <a:t>: طی 45-30 دقیقه ابتدایی به اوج می</a:t>
            </a:r>
            <a:r>
              <a:rPr lang="fa-IR" sz="100" b="1" dirty="0">
                <a:cs typeface="B Nazanin" pitchFamily="2" charset="-78"/>
              </a:rPr>
              <a:t> </a:t>
            </a:r>
            <a:r>
              <a:rPr lang="fa-IR" b="1" dirty="0" smtClean="0">
                <a:cs typeface="B Nazanin" pitchFamily="2" charset="-78"/>
              </a:rPr>
              <a:t>رسد سپس کاهش می</a:t>
            </a:r>
            <a:r>
              <a:rPr lang="fa-IR" sz="900" b="1" dirty="0">
                <a:cs typeface="B Nazanin" pitchFamily="2" charset="-78"/>
              </a:rPr>
              <a:t> </a:t>
            </a:r>
            <a:r>
              <a:rPr lang="fa-IR" b="1" dirty="0" smtClean="0">
                <a:cs typeface="B Nazanin" pitchFamily="2" charset="-78"/>
              </a:rPr>
              <a:t>یابد</a:t>
            </a:r>
            <a:endParaRPr lang="fa-IR" b="1" dirty="0">
              <a:cs typeface="B Nazanin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0"/>
            <a:ext cx="9036496" cy="764704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rgbClr val="FF0000"/>
                </a:solidFill>
              </a:rPr>
              <a:t>کورتیزول</a:t>
            </a:r>
            <a:endParaRPr lang="fa-IR" dirty="0">
              <a:solidFill>
                <a:srgbClr val="FF0000"/>
              </a:solidFill>
            </a:endParaRP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001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908720"/>
            <a:ext cx="9144000" cy="5949280"/>
          </a:xfrm>
        </p:spPr>
        <p:txBody>
          <a:bodyPr/>
          <a:lstStyle/>
          <a:p>
            <a:pPr algn="r" rtl="1">
              <a:buFont typeface="Wingdings" pitchFamily="2" charset="2"/>
              <a:buChar char="Ø"/>
            </a:pP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انسولین</a:t>
            </a:r>
            <a:r>
              <a:rPr lang="fa-IR" dirty="0" smtClean="0">
                <a:cs typeface="B Nazanin" pitchFamily="2" charset="-78"/>
              </a:rPr>
              <a:t>: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dirty="0" smtClean="0">
                <a:cs typeface="B Nazanin" pitchFamily="2" charset="-78"/>
              </a:rPr>
              <a:t>تسهیل ورود گلوکز به سلول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dirty="0" smtClean="0">
                <a:cs typeface="B Nazanin" pitchFamily="2" charset="-78"/>
              </a:rPr>
              <a:t>افزایش گلیکوژنز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dirty="0" smtClean="0">
                <a:cs typeface="B Nazanin" pitchFamily="2" charset="-78"/>
              </a:rPr>
              <a:t>مهار گلیکونئوژنز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dirty="0" smtClean="0">
                <a:cs typeface="B Nazanin" pitchFamily="2" charset="-78"/>
              </a:rPr>
              <a:t>افزایش ساخت چربی و پروتئین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dirty="0" smtClean="0">
                <a:cs typeface="B Nazanin" pitchFamily="2" charset="-78"/>
              </a:rPr>
              <a:t>در ورزش: کاهش می یابد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گلوکاگون</a:t>
            </a:r>
            <a:r>
              <a:rPr lang="fa-IR" dirty="0" smtClean="0">
                <a:cs typeface="B Nazanin" pitchFamily="2" charset="-78"/>
              </a:rPr>
              <a:t>: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dirty="0" smtClean="0">
                <a:cs typeface="B Nazanin" pitchFamily="2" charset="-78"/>
              </a:rPr>
              <a:t>گلیکوژنولیز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dirty="0" smtClean="0">
                <a:cs typeface="B Nazanin" pitchFamily="2" charset="-78"/>
              </a:rPr>
              <a:t>گلیکونئوژنز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dirty="0" smtClean="0">
                <a:cs typeface="B Nazanin" pitchFamily="2" charset="-78"/>
              </a:rPr>
              <a:t>افزایش ورود اسیدآمینه به سلول(همسو با انسولین)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dirty="0" smtClean="0">
                <a:cs typeface="B Nazanin" pitchFamily="2" charset="-78"/>
              </a:rPr>
              <a:t>در ورزش: افزایش تدریجی</a:t>
            </a:r>
            <a:endParaRPr lang="fa-IR" dirty="0">
              <a:cs typeface="B Nazanin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0"/>
            <a:ext cx="9036496" cy="764704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rgbClr val="FF0000"/>
                </a:solidFill>
                <a:effectLst/>
              </a:rPr>
              <a:t>انسولین و گلوکاگون</a:t>
            </a:r>
            <a:endParaRPr lang="fa-IR" dirty="0">
              <a:solidFill>
                <a:srgbClr val="FF0000"/>
              </a:solidFill>
              <a:effectLst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900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340768"/>
            <a:ext cx="9144000" cy="5517232"/>
          </a:xfrm>
        </p:spPr>
        <p:txBody>
          <a:bodyPr>
            <a:norm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fa-IR" b="1" dirty="0">
                <a:cs typeface="B Nazanin" pitchFamily="2" charset="-78"/>
              </a:rPr>
              <a:t>مترشحه از </a:t>
            </a: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کلیه</a:t>
            </a:r>
          </a:p>
          <a:p>
            <a:pPr algn="l">
              <a:buNone/>
            </a:pPr>
            <a:r>
              <a:rPr lang="fa-IR" b="1" dirty="0">
                <a:cs typeface="B Nazanin" pitchFamily="2" charset="-78"/>
              </a:rPr>
              <a:t>                       کاهش </a:t>
            </a: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اکسیژن</a:t>
            </a:r>
            <a:r>
              <a:rPr lang="fa-IR" b="1" dirty="0">
                <a:cs typeface="B Nazanin" pitchFamily="2" charset="-78"/>
              </a:rPr>
              <a:t> سبب ترشح           تاثیر بر </a:t>
            </a: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مغز قرمز استخوان </a:t>
            </a:r>
          </a:p>
          <a:p>
            <a:pPr algn="l">
              <a:buNone/>
            </a:pPr>
            <a:endParaRPr lang="fa-IR" b="1" dirty="0">
              <a:cs typeface="B Nazanin" pitchFamily="2" charset="-78"/>
            </a:endParaRPr>
          </a:p>
          <a:p>
            <a:pPr>
              <a:buNone/>
            </a:pPr>
            <a:r>
              <a:rPr lang="fa-IR" b="1" dirty="0">
                <a:cs typeface="B Nazanin" pitchFamily="2" charset="-78"/>
              </a:rPr>
              <a:t>باعث تولید </a:t>
            </a: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گلبول قرمز</a:t>
            </a:r>
            <a:r>
              <a:rPr lang="en-US" b="1" dirty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b="1" dirty="0">
                <a:cs typeface="B Nazanin" pitchFamily="2" charset="-78"/>
              </a:rPr>
              <a:t>افزایش ظرفیت اکسیژن رسانی             </a:t>
            </a:r>
          </a:p>
          <a:p>
            <a:pPr algn="l">
              <a:buNone/>
            </a:pPr>
            <a:r>
              <a:rPr lang="fa-IR" b="1" dirty="0">
                <a:cs typeface="B Nazanin" pitchFamily="2" charset="-78"/>
              </a:rPr>
              <a:t> </a:t>
            </a:r>
          </a:p>
          <a:p>
            <a:pPr algn="l">
              <a:buNone/>
            </a:pPr>
            <a:endParaRPr lang="fa-IR" b="1" dirty="0">
              <a:cs typeface="B Nazanin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0"/>
            <a:ext cx="9036496" cy="764704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rgbClr val="FF0000"/>
                </a:solidFill>
                <a:effectLst/>
              </a:rPr>
              <a:t>اریتروپوئیتین</a:t>
            </a:r>
            <a:endParaRPr lang="fa-IR" dirty="0">
              <a:solidFill>
                <a:srgbClr val="FF0000"/>
              </a:solidFill>
              <a:effectLst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719736" y="2060848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7536160" y="1556792"/>
            <a:ext cx="64807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919536" y="2636912"/>
            <a:ext cx="50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583832" y="3501008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26" name="Picture 2" descr="Image result for â«ÙÚ©Ø§ÙÛØ³Ù Ø§Ø±ÛØªØ±ÙÙ¾ÙÛØªÛÙâ¬â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-27384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701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524000" y="0"/>
            <a:ext cx="9036496" cy="2348880"/>
          </a:xfrm>
        </p:spPr>
        <p:txBody>
          <a:bodyPr>
            <a:normAutofit/>
          </a:bodyPr>
          <a:lstStyle/>
          <a:p>
            <a:pPr algn="r" rtl="1"/>
            <a:r>
              <a:rPr lang="fa-IR" sz="6000" dirty="0">
                <a:solidFill>
                  <a:srgbClr val="FF0000"/>
                </a:solidFill>
              </a:rPr>
              <a:t>گلوکز و </a:t>
            </a:r>
            <a:r>
              <a:rPr lang="en-US" sz="6000" dirty="0">
                <a:solidFill>
                  <a:srgbClr val="FF0000"/>
                </a:solidFill>
              </a:rPr>
              <a:t>FFA</a:t>
            </a:r>
            <a:r>
              <a:rPr lang="fa-IR" sz="6000" dirty="0">
                <a:solidFill>
                  <a:srgbClr val="FF0000"/>
                </a:solidFill>
              </a:rPr>
              <a:t> در ورزش</a:t>
            </a:r>
            <a:endParaRPr lang="fa-IR" sz="6000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-27384"/>
            <a:ext cx="9143999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962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908720"/>
            <a:ext cx="9144000" cy="5949280"/>
          </a:xfrm>
        </p:spPr>
        <p:txBody>
          <a:bodyPr>
            <a:normAutofit/>
          </a:bodyPr>
          <a:lstStyle/>
          <a:p>
            <a:pPr algn="ctr" rtl="1">
              <a:buNone/>
            </a:pPr>
            <a:r>
              <a:rPr lang="fa-IR" sz="6000" b="1" dirty="0">
                <a:cs typeface="B Nazanin" pitchFamily="2" charset="-78"/>
              </a:rPr>
              <a:t>فصل هفتم </a:t>
            </a:r>
          </a:p>
          <a:p>
            <a:pPr algn="ctr" rtl="1">
              <a:buNone/>
            </a:pPr>
            <a:endParaRPr lang="fa-IR" sz="6000" b="1" dirty="0">
              <a:solidFill>
                <a:srgbClr val="FF0000"/>
              </a:solidFill>
              <a:cs typeface="B Nazanin" pitchFamily="2" charset="-78"/>
            </a:endParaRPr>
          </a:p>
          <a:p>
            <a:pPr algn="ctr" rtl="1">
              <a:buNone/>
            </a:pPr>
            <a:r>
              <a:rPr lang="fa-IR" sz="6000" b="1" dirty="0">
                <a:solidFill>
                  <a:srgbClr val="FF0000"/>
                </a:solidFill>
                <a:cs typeface="B Nazanin" pitchFamily="2" charset="-78"/>
              </a:rPr>
              <a:t>سازگاریهای متابولیک </a:t>
            </a:r>
          </a:p>
          <a:p>
            <a:pPr algn="ctr" rtl="1">
              <a:buNone/>
            </a:pPr>
            <a:r>
              <a:rPr lang="fa-IR" sz="6000" b="1" dirty="0">
                <a:solidFill>
                  <a:srgbClr val="FF0000"/>
                </a:solidFill>
                <a:cs typeface="B Nazanin" pitchFamily="2" charset="-78"/>
              </a:rPr>
              <a:t>با </a:t>
            </a:r>
          </a:p>
          <a:p>
            <a:pPr algn="ctr" rtl="1">
              <a:buNone/>
            </a:pPr>
            <a:r>
              <a:rPr lang="fa-IR" sz="6000" b="1" dirty="0">
                <a:solidFill>
                  <a:srgbClr val="FF0000"/>
                </a:solidFill>
                <a:cs typeface="B Nazanin" pitchFamily="2" charset="-78"/>
              </a:rPr>
              <a:t>ورزش </a:t>
            </a:r>
            <a:endParaRPr lang="fa-IR" sz="6000" b="1" dirty="0">
              <a:solidFill>
                <a:srgbClr val="FF0000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6490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764704"/>
            <a:ext cx="9324528" cy="6093296"/>
          </a:xfrm>
        </p:spPr>
        <p:txBody>
          <a:bodyPr>
            <a:normAutofit fontScale="92500" lnSpcReduction="20000"/>
          </a:bodyPr>
          <a:lstStyle/>
          <a:p>
            <a:pPr marL="624078" indent="-514350" algn="r" rtl="1">
              <a:lnSpc>
                <a:spcPct val="150000"/>
              </a:lnSpc>
              <a:buNone/>
            </a:pP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 1-سازگاریهای عضلانی</a:t>
            </a:r>
          </a:p>
          <a:p>
            <a:pPr marL="624078" indent="-514350" algn="r" rtl="1">
              <a:lnSpc>
                <a:spcPct val="110000"/>
              </a:lnSpc>
              <a:buFont typeface="Wingdings" pitchFamily="2" charset="2"/>
              <a:buChar char="Ø"/>
            </a:pPr>
            <a:r>
              <a:rPr lang="fa-IR" b="1" dirty="0">
                <a:cs typeface="B Nazanin" pitchFamily="2" charset="-78"/>
              </a:rPr>
              <a:t>نوع تار عضلانی(</a:t>
            </a:r>
            <a:r>
              <a:rPr lang="en-US" b="1" dirty="0">
                <a:cs typeface="B Nazanin" pitchFamily="2" charset="-78"/>
              </a:rPr>
              <a:t>ST</a:t>
            </a:r>
            <a:r>
              <a:rPr lang="fa-IR" b="1" dirty="0">
                <a:cs typeface="B Nazanin" pitchFamily="2" charset="-78"/>
              </a:rPr>
              <a:t> بزرگتر، افزایش ویژگی</a:t>
            </a:r>
            <a:r>
              <a:rPr lang="fa-IR" sz="100" b="1" dirty="0">
                <a:cs typeface="B Nazanin" pitchFamily="2" charset="-78"/>
              </a:rPr>
              <a:t> </a:t>
            </a:r>
            <a:r>
              <a:rPr lang="fa-IR" b="1" dirty="0">
                <a:cs typeface="B Nazanin" pitchFamily="2" charset="-78"/>
              </a:rPr>
              <a:t>های اکسایشی</a:t>
            </a:r>
            <a:r>
              <a:rPr lang="fa-IR" sz="100" b="1" dirty="0">
                <a:cs typeface="B Nazanin" pitchFamily="2" charset="-78"/>
              </a:rPr>
              <a:t> </a:t>
            </a:r>
            <a:r>
              <a:rPr lang="en-US" b="1" dirty="0" err="1">
                <a:cs typeface="B Nazanin" pitchFamily="2" charset="-78"/>
              </a:rPr>
              <a:t>FTb</a:t>
            </a:r>
            <a:r>
              <a:rPr lang="fa-IR" b="1" dirty="0">
                <a:cs typeface="B Nazanin" pitchFamily="2" charset="-78"/>
              </a:rPr>
              <a:t> و </a:t>
            </a:r>
            <a:r>
              <a:rPr lang="en-US" b="1" dirty="0" err="1">
                <a:cs typeface="B Nazanin" pitchFamily="2" charset="-78"/>
              </a:rPr>
              <a:t>FTa</a:t>
            </a:r>
            <a:r>
              <a:rPr lang="fa-IR" b="1" dirty="0">
                <a:cs typeface="B Nazanin" pitchFamily="2" charset="-78"/>
              </a:rPr>
              <a:t>)</a:t>
            </a:r>
          </a:p>
          <a:p>
            <a:pPr marL="624078" indent="-514350" algn="r" rtl="1">
              <a:lnSpc>
                <a:spcPct val="110000"/>
              </a:lnSpc>
              <a:buFont typeface="Wingdings" pitchFamily="2" charset="2"/>
              <a:buChar char="Ø"/>
            </a:pPr>
            <a:r>
              <a:rPr lang="fa-IR" b="1" dirty="0">
                <a:cs typeface="B Nazanin" pitchFamily="2" charset="-78"/>
              </a:rPr>
              <a:t>فراهمی مویرگی(افزایش 15% طی ماههای اول)</a:t>
            </a:r>
          </a:p>
          <a:p>
            <a:pPr marL="624078" indent="-514350" algn="r" rtl="1">
              <a:lnSpc>
                <a:spcPct val="110000"/>
              </a:lnSpc>
              <a:buFont typeface="Wingdings" pitchFamily="2" charset="2"/>
              <a:buChar char="Ø"/>
            </a:pPr>
            <a:r>
              <a:rPr lang="fa-IR" b="1" dirty="0">
                <a:cs typeface="B Nazanin" pitchFamily="2" charset="-78"/>
              </a:rPr>
              <a:t>ذخیره میوگلوبین(افزایش80-75%)</a:t>
            </a:r>
          </a:p>
          <a:p>
            <a:pPr marL="624078" indent="-514350" algn="r" rtl="1">
              <a:lnSpc>
                <a:spcPct val="110000"/>
              </a:lnSpc>
              <a:buFont typeface="Wingdings" pitchFamily="2" charset="2"/>
              <a:buChar char="Ø"/>
            </a:pPr>
            <a:r>
              <a:rPr lang="fa-IR" b="1" dirty="0">
                <a:cs typeface="B Nazanin" pitchFamily="2" charset="-78"/>
              </a:rPr>
              <a:t>عملکرد میتوکندری(افزایش تعداد 15%، حجم 35% و کارایی آنزیمی)</a:t>
            </a:r>
          </a:p>
          <a:p>
            <a:pPr marL="624078" indent="-514350" algn="r" rtl="1">
              <a:lnSpc>
                <a:spcPct val="110000"/>
              </a:lnSpc>
              <a:buFont typeface="Wingdings" pitchFamily="2" charset="2"/>
              <a:buChar char="Ø"/>
            </a:pPr>
            <a:r>
              <a:rPr lang="fa-IR" b="1" dirty="0">
                <a:cs typeface="B Nazanin" pitchFamily="2" charset="-78"/>
              </a:rPr>
              <a:t>آنزیم</a:t>
            </a:r>
            <a:r>
              <a:rPr lang="fa-IR" sz="100" b="1" dirty="0">
                <a:cs typeface="B Nazanin" pitchFamily="2" charset="-78"/>
              </a:rPr>
              <a:t> </a:t>
            </a:r>
            <a:r>
              <a:rPr lang="fa-IR" b="1" dirty="0">
                <a:cs typeface="B Nazanin" pitchFamily="2" charset="-78"/>
              </a:rPr>
              <a:t>های اکسایشی(سوکسینات دهیدروژناز </a:t>
            </a:r>
            <a:r>
              <a:rPr lang="en-US" b="1" dirty="0">
                <a:cs typeface="B Nazanin" pitchFamily="2" charset="-78"/>
              </a:rPr>
              <a:t>SDH</a:t>
            </a:r>
            <a:r>
              <a:rPr lang="fa-IR" b="1" dirty="0">
                <a:cs typeface="B Nazanin" pitchFamily="2" charset="-78"/>
              </a:rPr>
              <a:t>،سیترات سنتاز </a:t>
            </a:r>
            <a:r>
              <a:rPr lang="en-US" b="1" dirty="0">
                <a:cs typeface="B Nazanin" pitchFamily="2" charset="-78"/>
              </a:rPr>
              <a:t>CS</a:t>
            </a:r>
            <a:r>
              <a:rPr lang="fa-IR" b="1" dirty="0">
                <a:cs typeface="B Nazanin" pitchFamily="2" charset="-78"/>
              </a:rPr>
              <a:t>،مالات دهیدروژناز، کارنیتین پالمیتیل دهیدروژناز)</a:t>
            </a:r>
          </a:p>
          <a:p>
            <a:pPr marL="624078" indent="-514350" algn="r" rtl="1">
              <a:lnSpc>
                <a:spcPct val="150000"/>
              </a:lnSpc>
              <a:buNone/>
            </a:pP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 2-سازگاریهای دستگاههای </a:t>
            </a:r>
            <a:r>
              <a:rPr lang="fa-IR" sz="3000" b="1" dirty="0">
                <a:solidFill>
                  <a:srgbClr val="FF0000"/>
                </a:solidFill>
                <a:cs typeface="B Nazanin" pitchFamily="2" charset="-78"/>
              </a:rPr>
              <a:t>انرژی</a:t>
            </a:r>
          </a:p>
          <a:p>
            <a:pPr marL="624078" indent="-514350" algn="r" rtl="1">
              <a:lnSpc>
                <a:spcPct val="110000"/>
              </a:lnSpc>
              <a:buFont typeface="Wingdings" pitchFamily="2" charset="2"/>
              <a:buChar char="Ø"/>
            </a:pPr>
            <a:r>
              <a:rPr lang="fa-IR" sz="3000" b="1" dirty="0">
                <a:cs typeface="B Nazanin" pitchFamily="2" charset="-78"/>
              </a:rPr>
              <a:t>گلیکوژن 2 برابر و چربی(تری گلیسیرید) عضله تقریبا 1/8 برابر</a:t>
            </a:r>
          </a:p>
          <a:p>
            <a:pPr marL="624078" indent="-514350" algn="r" rtl="1">
              <a:lnSpc>
                <a:spcPct val="110000"/>
              </a:lnSpc>
              <a:buFont typeface="Wingdings" pitchFamily="2" charset="2"/>
              <a:buChar char="Ø"/>
            </a:pPr>
            <a:r>
              <a:rPr lang="fa-IR" sz="3000" b="1" dirty="0">
                <a:cs typeface="B Nazanin" pitchFamily="2" charset="-78"/>
              </a:rPr>
              <a:t> مصرف چربی بیشتر در افراد تمرین کرده با تمرین یکسان</a:t>
            </a:r>
            <a:r>
              <a:rPr lang="fa-IR" sz="3200" b="1" dirty="0">
                <a:cs typeface="B Nazanin" pitchFamily="2" charset="-78"/>
              </a:rPr>
              <a:t> </a:t>
            </a:r>
          </a:p>
          <a:p>
            <a:pPr marL="624078" indent="-514350" algn="r" rtl="1">
              <a:lnSpc>
                <a:spcPct val="150000"/>
              </a:lnSpc>
              <a:buNone/>
            </a:pP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 3-سازگاریهای قلبی-عروقی</a:t>
            </a:r>
            <a:endParaRPr lang="fa-IR" sz="3200" b="1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0"/>
            <a:ext cx="9036496" cy="764704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rgbClr val="0070C0"/>
                </a:solidFill>
              </a:rPr>
              <a:t>سازگاری با تمرینات هوازی</a:t>
            </a:r>
            <a:endParaRPr lang="fa-I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78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43472" y="908720"/>
            <a:ext cx="9505056" cy="5949280"/>
          </a:xfrm>
        </p:spPr>
        <p:txBody>
          <a:bodyPr>
            <a:normAutofit lnSpcReduction="10000"/>
          </a:bodyPr>
          <a:lstStyle/>
          <a:p>
            <a:pPr algn="r" rtl="1">
              <a:buFont typeface="Wingdings" pitchFamily="2" charset="2"/>
              <a:buChar char="Ø"/>
            </a:pPr>
            <a:endParaRPr lang="fa-IR" b="1" dirty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حداکثر ظرفیت تنفسی عضله(</a:t>
            </a:r>
            <a:r>
              <a:rPr lang="en-US" b="1" dirty="0">
                <a:solidFill>
                  <a:srgbClr val="FF0000"/>
                </a:solidFill>
                <a:cs typeface="B Nazanin" pitchFamily="2" charset="-78"/>
              </a:rPr>
              <a:t>Qo</a:t>
            </a:r>
            <a:r>
              <a:rPr lang="en-US" sz="2000" b="1" dirty="0">
                <a:solidFill>
                  <a:srgbClr val="FF0000"/>
                </a:solidFill>
                <a:cs typeface="B Nazanin" pitchFamily="2" charset="-78"/>
              </a:rPr>
              <a:t>2</a:t>
            </a: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): 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dirty="0">
                <a:cs typeface="B Nazanin" pitchFamily="2" charset="-78"/>
              </a:rPr>
              <a:t>توسط بایوپسی میزان مصرف </a:t>
            </a:r>
            <a:r>
              <a:rPr lang="en-US" b="1" dirty="0">
                <a:cs typeface="B Nazanin" pitchFamily="2" charset="-78"/>
              </a:rPr>
              <a:t>O</a:t>
            </a:r>
            <a:r>
              <a:rPr lang="en-US" sz="2000" b="1" dirty="0">
                <a:cs typeface="B Nazanin" pitchFamily="2" charset="-78"/>
              </a:rPr>
              <a:t>2</a:t>
            </a:r>
            <a:r>
              <a:rPr lang="fa-IR" dirty="0">
                <a:cs typeface="B Nazanin" pitchFamily="2" charset="-78"/>
              </a:rPr>
              <a:t> و تولید </a:t>
            </a:r>
            <a:r>
              <a:rPr lang="en-US" b="1" dirty="0">
                <a:cs typeface="B Nazanin" pitchFamily="2" charset="-78"/>
              </a:rPr>
              <a:t>ATP</a:t>
            </a:r>
            <a:r>
              <a:rPr lang="fa-IR" b="1" dirty="0">
                <a:cs typeface="B Nazanin" pitchFamily="2" charset="-78"/>
              </a:rPr>
              <a:t>  </a:t>
            </a:r>
            <a:r>
              <a:rPr lang="fa-IR" dirty="0">
                <a:cs typeface="B Nazanin" pitchFamily="2" charset="-78"/>
              </a:rPr>
              <a:t>در آزمایشگاه اندازه</a:t>
            </a:r>
            <a:r>
              <a:rPr lang="fa-IR" sz="200" dirty="0">
                <a:cs typeface="B Nazanin" pitchFamily="2" charset="-78"/>
              </a:rPr>
              <a:t> </a:t>
            </a:r>
            <a:r>
              <a:rPr lang="fa-IR" dirty="0">
                <a:cs typeface="B Nazanin" pitchFamily="2" charset="-78"/>
              </a:rPr>
              <a:t>گیری می</a:t>
            </a:r>
            <a:r>
              <a:rPr lang="fa-IR" sz="200" dirty="0">
                <a:cs typeface="B Nazanin" pitchFamily="2" charset="-78"/>
              </a:rPr>
              <a:t> </a:t>
            </a:r>
            <a:r>
              <a:rPr lang="fa-IR" dirty="0">
                <a:cs typeface="B Nazanin" pitchFamily="2" charset="-78"/>
              </a:rPr>
              <a:t>شود</a:t>
            </a:r>
          </a:p>
          <a:p>
            <a:pPr algn="r" rtl="1">
              <a:buFont typeface="Wingdings" pitchFamily="2" charset="2"/>
              <a:buChar char="Ø"/>
            </a:pPr>
            <a:r>
              <a:rPr lang="en-US" b="1" dirty="0">
                <a:cs typeface="B Nazanin" pitchFamily="2" charset="-78"/>
              </a:rPr>
              <a:t>Qo</a:t>
            </a:r>
            <a:r>
              <a:rPr lang="en-US" sz="2000" b="1" dirty="0">
                <a:cs typeface="B Nazanin" pitchFamily="2" charset="-78"/>
              </a:rPr>
              <a:t>2</a:t>
            </a:r>
            <a:r>
              <a:rPr lang="fa-IR" dirty="0">
                <a:cs typeface="B Nazanin" pitchFamily="2" charset="-78"/>
              </a:rPr>
              <a:t> دوقلوی فرد تمرین</a:t>
            </a:r>
            <a:r>
              <a:rPr lang="fa-IR" sz="100" dirty="0">
                <a:cs typeface="B Nazanin" pitchFamily="2" charset="-78"/>
              </a:rPr>
              <a:t> </a:t>
            </a:r>
            <a:r>
              <a:rPr lang="fa-IR" dirty="0">
                <a:cs typeface="B Nazanin" pitchFamily="2" charset="-78"/>
              </a:rPr>
              <a:t>نکرده</a:t>
            </a:r>
            <a:r>
              <a:rPr lang="en-US" dirty="0">
                <a:cs typeface="B Nazanin" pitchFamily="2" charset="-78"/>
              </a:rPr>
              <a:t>L/hr/</a:t>
            </a:r>
            <a:r>
              <a:rPr lang="en-US" dirty="0" err="1">
                <a:cs typeface="B Nazanin" pitchFamily="2" charset="-78"/>
              </a:rPr>
              <a:t>gr</a:t>
            </a:r>
            <a:r>
              <a:rPr lang="fa-IR" dirty="0">
                <a:cs typeface="B Nazanin" pitchFamily="2" charset="-78"/>
              </a:rPr>
              <a:t>1/5و در ماراتونیست</a:t>
            </a:r>
            <a:r>
              <a:rPr lang="en-US" dirty="0">
                <a:cs typeface="B Nazanin" pitchFamily="2" charset="-78"/>
              </a:rPr>
              <a:t> L/hr/</a:t>
            </a:r>
            <a:r>
              <a:rPr lang="en-US" dirty="0" err="1">
                <a:cs typeface="B Nazanin" pitchFamily="2" charset="-78"/>
              </a:rPr>
              <a:t>gr</a:t>
            </a:r>
            <a:r>
              <a:rPr lang="fa-IR" dirty="0">
                <a:cs typeface="B Nazanin" pitchFamily="2" charset="-78"/>
              </a:rPr>
              <a:t>4 است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dirty="0">
                <a:cs typeface="B Nazanin" pitchFamily="2" charset="-78"/>
              </a:rPr>
              <a:t>بیشترین </a:t>
            </a:r>
            <a:r>
              <a:rPr lang="en-US" b="1" dirty="0">
                <a:cs typeface="B Nazanin" pitchFamily="2" charset="-78"/>
              </a:rPr>
              <a:t>Qo</a:t>
            </a:r>
            <a:r>
              <a:rPr lang="en-US" sz="2000" b="1" dirty="0">
                <a:cs typeface="B Nazanin" pitchFamily="2" charset="-78"/>
              </a:rPr>
              <a:t>2</a:t>
            </a:r>
            <a:r>
              <a:rPr lang="fa-IR" sz="2000" b="1" dirty="0">
                <a:cs typeface="B Nazanin" pitchFamily="2" charset="-78"/>
              </a:rPr>
              <a:t> </a:t>
            </a:r>
            <a:r>
              <a:rPr lang="fa-IR" dirty="0">
                <a:cs typeface="B Nazanin" pitchFamily="2" charset="-78"/>
              </a:rPr>
              <a:t> در عضله دلتوئید شناگران استقامتی است</a:t>
            </a:r>
          </a:p>
          <a:p>
            <a:pPr algn="r" rtl="1">
              <a:buFont typeface="Wingdings" pitchFamily="2" charset="2"/>
              <a:buChar char="Ø"/>
            </a:pPr>
            <a:endParaRPr lang="fa-IR" dirty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عوامل تمرینی موثر بر بهبود استقامت هوازی: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b="1" dirty="0">
                <a:cs typeface="B Nazanin" pitchFamily="2" charset="-78"/>
              </a:rPr>
              <a:t>حجم</a:t>
            </a:r>
            <a:r>
              <a:rPr lang="fa-IR" sz="1200" b="1" dirty="0">
                <a:cs typeface="B Nazanin" pitchFamily="2" charset="-78"/>
              </a:rPr>
              <a:t> </a:t>
            </a:r>
            <a:r>
              <a:rPr lang="fa-IR" b="1" dirty="0">
                <a:cs typeface="B Nazanin" pitchFamily="2" charset="-78"/>
              </a:rPr>
              <a:t>تمرین:</a:t>
            </a:r>
            <a:r>
              <a:rPr lang="en-US" dirty="0">
                <a:cs typeface="B Nazanin" pitchFamily="2" charset="-78"/>
              </a:rPr>
              <a:t>Kcal</a:t>
            </a:r>
            <a:r>
              <a:rPr lang="fa-IR" dirty="0">
                <a:cs typeface="B Nazanin" pitchFamily="2" charset="-78"/>
              </a:rPr>
              <a:t>6-5هزار در</a:t>
            </a:r>
            <a:r>
              <a:rPr lang="fa-IR" sz="900" dirty="0">
                <a:cs typeface="B Nazanin" pitchFamily="2" charset="-78"/>
              </a:rPr>
              <a:t> </a:t>
            </a:r>
            <a:r>
              <a:rPr lang="fa-IR" dirty="0">
                <a:cs typeface="B Nazanin" pitchFamily="2" charset="-78"/>
              </a:rPr>
              <a:t>هفته،افزایش تمرین سبب افزایش </a:t>
            </a:r>
            <a:r>
              <a:rPr lang="en-US" sz="2400" dirty="0">
                <a:cs typeface="B Nazanin" pitchFamily="2" charset="-78"/>
              </a:rPr>
              <a:t>Vo2Max</a:t>
            </a:r>
            <a:r>
              <a:rPr lang="fa-IR" dirty="0">
                <a:cs typeface="B Nazanin" pitchFamily="2" charset="-78"/>
              </a:rPr>
              <a:t>نیست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b="1" dirty="0">
                <a:cs typeface="B Nazanin" pitchFamily="2" charset="-78"/>
              </a:rPr>
              <a:t>شدت</a:t>
            </a:r>
            <a:r>
              <a:rPr lang="fa-IR" sz="600" b="1" dirty="0">
                <a:cs typeface="B Nazanin" pitchFamily="2" charset="-78"/>
              </a:rPr>
              <a:t> </a:t>
            </a:r>
            <a:r>
              <a:rPr lang="fa-IR" b="1" dirty="0">
                <a:cs typeface="B Nazanin" pitchFamily="2" charset="-78"/>
              </a:rPr>
              <a:t>تمرین</a:t>
            </a:r>
            <a:r>
              <a:rPr lang="fa-IR" dirty="0">
                <a:cs typeface="B Nazanin" pitchFamily="2" charset="-78"/>
              </a:rPr>
              <a:t>: شدت بالا سبب فراخوانی تارهای </a:t>
            </a:r>
            <a:r>
              <a:rPr lang="en-US" dirty="0">
                <a:cs typeface="B Nazanin" pitchFamily="2" charset="-78"/>
              </a:rPr>
              <a:t>FT</a:t>
            </a:r>
            <a:r>
              <a:rPr lang="fa-IR" dirty="0">
                <a:cs typeface="B Nazanin" pitchFamily="2" charset="-78"/>
              </a:rPr>
              <a:t> و بهبود آستانه لاکتات می شود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b="1" dirty="0">
                <a:cs typeface="B Nazanin" pitchFamily="2" charset="-78"/>
              </a:rPr>
              <a:t>نوع تمرین:</a:t>
            </a:r>
          </a:p>
          <a:p>
            <a:pPr marL="624078" indent="-514350" algn="r" rtl="1">
              <a:buFont typeface="+mj-lt"/>
              <a:buAutoNum type="arabicPeriod"/>
            </a:pPr>
            <a:r>
              <a:rPr lang="fa-IR" b="1" dirty="0">
                <a:cs typeface="B Nazanin" pitchFamily="2" charset="-78"/>
              </a:rPr>
              <a:t>تمرین تناوبی</a:t>
            </a:r>
            <a:r>
              <a:rPr lang="fa-IR" dirty="0">
                <a:cs typeface="B Nazanin" pitchFamily="2" charset="-78"/>
              </a:rPr>
              <a:t>: با افزایش آستانه لاکتات همراه است</a:t>
            </a:r>
          </a:p>
          <a:p>
            <a:pPr marL="624078" indent="-514350" algn="r" rtl="1">
              <a:buFont typeface="+mj-lt"/>
              <a:buAutoNum type="arabicPeriod"/>
            </a:pPr>
            <a:r>
              <a:rPr lang="fa-IR" b="1" dirty="0">
                <a:cs typeface="B Nazanin" pitchFamily="2" charset="-78"/>
              </a:rPr>
              <a:t>تمرین تداومی</a:t>
            </a:r>
            <a:r>
              <a:rPr lang="fa-IR" dirty="0">
                <a:cs typeface="B Nazanin" pitchFamily="2" charset="-78"/>
              </a:rPr>
              <a:t>: باید با شدت بالا باشد         </a:t>
            </a:r>
            <a:endParaRPr lang="fa-IR" dirty="0">
              <a:cs typeface="B Nazanin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0"/>
            <a:ext cx="9036496" cy="764704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rgbClr val="0070C0"/>
                </a:solidFill>
              </a:rPr>
              <a:t>تمرین دستگاه هوازی</a:t>
            </a:r>
            <a:endParaRPr lang="fa-I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06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43472" y="908720"/>
            <a:ext cx="9505056" cy="5949280"/>
          </a:xfrm>
        </p:spPr>
        <p:txBody>
          <a:bodyPr>
            <a:normAutofit lnSpcReduction="10000"/>
          </a:bodyPr>
          <a:lstStyle/>
          <a:p>
            <a:pPr algn="r" rtl="1">
              <a:buFont typeface="Wingdings" pitchFamily="2" charset="2"/>
              <a:buChar char="Ø"/>
            </a:pP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دستگاه </a:t>
            </a:r>
            <a:r>
              <a:rPr lang="en-US" b="1" dirty="0" smtClean="0">
                <a:solidFill>
                  <a:srgbClr val="FF0000"/>
                </a:solidFill>
                <a:cs typeface="B Nazanin" pitchFamily="2" charset="-78"/>
              </a:rPr>
              <a:t>ATP-</a:t>
            </a:r>
            <a:r>
              <a:rPr lang="en-US" b="1" dirty="0" err="1" smtClean="0">
                <a:solidFill>
                  <a:srgbClr val="FF0000"/>
                </a:solidFill>
                <a:cs typeface="B Nazanin" pitchFamily="2" charset="-78"/>
              </a:rPr>
              <a:t>Pcr</a:t>
            </a: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: 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dirty="0" smtClean="0">
                <a:cs typeface="B Nazanin" pitchFamily="2" charset="-78"/>
              </a:rPr>
              <a:t>با تمرین سرعتی زیر</a:t>
            </a:r>
            <a:r>
              <a:rPr lang="en-US" dirty="0" smtClean="0">
                <a:cs typeface="B Nazanin" pitchFamily="2" charset="-78"/>
              </a:rPr>
              <a:t>s</a:t>
            </a:r>
            <a:r>
              <a:rPr lang="fa-IR" dirty="0" smtClean="0">
                <a:cs typeface="B Nazanin" pitchFamily="2" charset="-78"/>
              </a:rPr>
              <a:t>30 </a:t>
            </a:r>
            <a:r>
              <a:rPr lang="fa-IR" b="1" dirty="0" smtClean="0">
                <a:cs typeface="B Nazanin" pitchFamily="2" charset="-78"/>
              </a:rPr>
              <a:t>قدرت</a:t>
            </a:r>
            <a:r>
              <a:rPr lang="fa-IR" dirty="0" smtClean="0">
                <a:cs typeface="B Nazanin" pitchFamily="2" charset="-78"/>
              </a:rPr>
              <a:t> و آنزیم</a:t>
            </a:r>
            <a:r>
              <a:rPr lang="fa-IR" sz="100" dirty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های 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میوکیناز</a:t>
            </a:r>
            <a:r>
              <a:rPr lang="fa-IR" dirty="0" smtClean="0">
                <a:cs typeface="B Nazanin" pitchFamily="2" charset="-78"/>
              </a:rPr>
              <a:t> و 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کراتین فسفوکیناز</a:t>
            </a:r>
            <a:r>
              <a:rPr lang="fa-IR" dirty="0" smtClean="0">
                <a:cs typeface="B Nazanin" pitchFamily="2" charset="-78"/>
              </a:rPr>
              <a:t> زیاد میشود</a:t>
            </a:r>
          </a:p>
          <a:p>
            <a:pPr algn="r" rtl="1">
              <a:buFont typeface="Wingdings" pitchFamily="2" charset="2"/>
              <a:buChar char="Ø"/>
            </a:pPr>
            <a:endParaRPr lang="fa-IR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دستگاه گلیکولیتیک: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dirty="0" smtClean="0">
                <a:cs typeface="B Nazanin" pitchFamily="2" charset="-78"/>
              </a:rPr>
              <a:t>با تمرین سرعتی </a:t>
            </a:r>
            <a:r>
              <a:rPr lang="en-US" dirty="0" smtClean="0">
                <a:cs typeface="B Nazanin" pitchFamily="2" charset="-78"/>
              </a:rPr>
              <a:t>s</a:t>
            </a:r>
            <a:r>
              <a:rPr lang="fa-IR" dirty="0" smtClean="0">
                <a:cs typeface="B Nazanin" pitchFamily="2" charset="-78"/>
              </a:rPr>
              <a:t> 30 تناوبی آنزیمهای فسفوریلاز،</a:t>
            </a:r>
            <a:r>
              <a:rPr lang="en-US" dirty="0" smtClean="0">
                <a:cs typeface="B Nazanin" pitchFamily="2" charset="-78"/>
              </a:rPr>
              <a:t>PFK</a:t>
            </a:r>
            <a:r>
              <a:rPr lang="fa-IR" dirty="0" smtClean="0">
                <a:cs typeface="B Nazanin" pitchFamily="2" charset="-78"/>
              </a:rPr>
              <a:t> و </a:t>
            </a:r>
            <a:r>
              <a:rPr lang="en-US" dirty="0" smtClean="0">
                <a:cs typeface="B Nazanin" pitchFamily="2" charset="-78"/>
              </a:rPr>
              <a:t>LDH</a:t>
            </a:r>
            <a:r>
              <a:rPr lang="fa-IR" dirty="0" smtClean="0">
                <a:cs typeface="B Nazanin" pitchFamily="2" charset="-78"/>
              </a:rPr>
              <a:t> تا 30% زیاد میشود</a:t>
            </a:r>
          </a:p>
          <a:p>
            <a:pPr algn="r" rtl="1">
              <a:buFont typeface="Wingdings" pitchFamily="2" charset="2"/>
              <a:buChar char="Ø"/>
            </a:pPr>
            <a:endParaRPr lang="fa-IR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dirty="0" smtClean="0">
                <a:cs typeface="B Nazanin" pitchFamily="2" charset="-78"/>
              </a:rPr>
              <a:t>علاوه بر کسب قدرت تمرین بی هوازی سبب:</a:t>
            </a:r>
          </a:p>
          <a:p>
            <a:pPr algn="r" rtl="1">
              <a:buNone/>
            </a:pPr>
            <a:r>
              <a:rPr lang="fa-IR" dirty="0" smtClean="0">
                <a:cs typeface="B Nazanin" pitchFamily="2" charset="-78"/>
              </a:rPr>
              <a:t>1- کارایی حرکت(افزایش مهارت، هماهنگی و صرفه جویی انرژی)  </a:t>
            </a:r>
          </a:p>
          <a:p>
            <a:pPr algn="r" rtl="1">
              <a:buNone/>
            </a:pPr>
            <a:r>
              <a:rPr lang="fa-IR" dirty="0" smtClean="0">
                <a:cs typeface="B Nazanin" pitchFamily="2" charset="-78"/>
              </a:rPr>
              <a:t>2- انرژی زایی هوازی(تاثیر کم)</a:t>
            </a:r>
          </a:p>
          <a:p>
            <a:pPr algn="r" rtl="1">
              <a:buNone/>
            </a:pPr>
            <a:r>
              <a:rPr lang="fa-IR" dirty="0" smtClean="0">
                <a:cs typeface="B Nazanin" pitchFamily="2" charset="-78"/>
              </a:rPr>
              <a:t>3- ظرفیت تامپونی (افزایش 50% بی کربنات و فسفات عضله)</a:t>
            </a:r>
          </a:p>
          <a:p>
            <a:pPr algn="r" rtl="1">
              <a:buNone/>
            </a:pPr>
            <a:endParaRPr lang="fa-IR" dirty="0" smtClean="0">
              <a:cs typeface="B Nazanin" pitchFamily="2" charset="-78"/>
            </a:endParaRPr>
          </a:p>
          <a:p>
            <a:pPr algn="r" rtl="1">
              <a:buNone/>
            </a:pP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نکته</a:t>
            </a:r>
            <a:r>
              <a:rPr lang="fa-IR" dirty="0" smtClean="0">
                <a:cs typeface="B Nazanin" pitchFamily="2" charset="-78"/>
              </a:rPr>
              <a:t>: 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کینازها</a:t>
            </a:r>
            <a:r>
              <a:rPr lang="fa-IR" dirty="0" smtClean="0">
                <a:cs typeface="B Nazanin" pitchFamily="2" charset="-78"/>
              </a:rPr>
              <a:t>، 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فسفوترانسفراز</a:t>
            </a:r>
            <a:r>
              <a:rPr lang="fa-IR" dirty="0" smtClean="0">
                <a:cs typeface="B Nazanin" pitchFamily="2" charset="-78"/>
              </a:rPr>
              <a:t> هستند و 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فسفوریلاز</a:t>
            </a:r>
            <a:r>
              <a:rPr lang="fa-IR" dirty="0" smtClean="0">
                <a:cs typeface="B Nazanin" pitchFamily="2" charset="-78"/>
              </a:rPr>
              <a:t>، 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فزاینده فسفات </a:t>
            </a:r>
            <a:r>
              <a:rPr lang="fa-IR" dirty="0" smtClean="0">
                <a:cs typeface="B Nazanin" pitchFamily="2" charset="-78"/>
              </a:rPr>
              <a:t>به ماده می باشند </a:t>
            </a:r>
          </a:p>
          <a:p>
            <a:pPr algn="r" rtl="1">
              <a:buFont typeface="Wingdings" pitchFamily="2" charset="2"/>
              <a:buChar char="Ø"/>
            </a:pPr>
            <a:endParaRPr lang="fa-IR" dirty="0">
              <a:cs typeface="B Nazanin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0"/>
            <a:ext cx="9036496" cy="764704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rgbClr val="0070C0"/>
                </a:solidFill>
              </a:rPr>
              <a:t>سازگاری با تمرینات بی</a:t>
            </a:r>
            <a:r>
              <a:rPr lang="fa-IR" sz="1050" dirty="0">
                <a:solidFill>
                  <a:srgbClr val="0070C0"/>
                </a:solidFill>
              </a:rPr>
              <a:t> </a:t>
            </a:r>
            <a:r>
              <a:rPr lang="fa-IR" dirty="0" smtClean="0">
                <a:solidFill>
                  <a:srgbClr val="0070C0"/>
                </a:solidFill>
              </a:rPr>
              <a:t>هوازی</a:t>
            </a:r>
            <a:endParaRPr lang="fa-I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79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908720"/>
            <a:ext cx="9144000" cy="5949280"/>
          </a:xfrm>
        </p:spPr>
        <p:txBody>
          <a:bodyPr>
            <a:normAutofit/>
          </a:bodyPr>
          <a:lstStyle/>
          <a:p>
            <a:pPr algn="ctr" rtl="1">
              <a:buNone/>
            </a:pPr>
            <a:r>
              <a:rPr lang="fa-IR" sz="5400" b="1" dirty="0">
                <a:cs typeface="B Nazanin" pitchFamily="2" charset="-78"/>
              </a:rPr>
              <a:t>فصل هشتم</a:t>
            </a:r>
          </a:p>
          <a:p>
            <a:pPr algn="ctr" rtl="1">
              <a:buNone/>
            </a:pPr>
            <a:endParaRPr lang="fa-IR" sz="4800" b="1" dirty="0">
              <a:cs typeface="B Nazanin" pitchFamily="2" charset="-78"/>
            </a:endParaRPr>
          </a:p>
          <a:p>
            <a:pPr algn="ctr" rtl="1">
              <a:buNone/>
            </a:pPr>
            <a:r>
              <a:rPr lang="fa-IR" sz="6600" b="1" dirty="0">
                <a:solidFill>
                  <a:srgbClr val="FF0000"/>
                </a:solidFill>
                <a:cs typeface="B Nazanin" pitchFamily="2" charset="-78"/>
              </a:rPr>
              <a:t>کنترل قلبی عروقی</a:t>
            </a:r>
          </a:p>
          <a:p>
            <a:pPr algn="ctr" rtl="1">
              <a:buNone/>
            </a:pPr>
            <a:r>
              <a:rPr lang="fa-IR" sz="6600" b="1" dirty="0">
                <a:solidFill>
                  <a:srgbClr val="FF0000"/>
                </a:solidFill>
                <a:cs typeface="B Nazanin" pitchFamily="2" charset="-78"/>
              </a:rPr>
              <a:t> در</a:t>
            </a:r>
          </a:p>
          <a:p>
            <a:pPr algn="ctr" rtl="1">
              <a:buNone/>
            </a:pPr>
            <a:r>
              <a:rPr lang="fa-IR" sz="6600" b="1" dirty="0">
                <a:solidFill>
                  <a:srgbClr val="FF0000"/>
                </a:solidFill>
                <a:cs typeface="B Nazanin" pitchFamily="2" charset="-78"/>
              </a:rPr>
              <a:t> ورزش</a:t>
            </a:r>
            <a:endParaRPr lang="fa-IR" sz="6600" b="1" dirty="0">
              <a:solidFill>
                <a:srgbClr val="FF0000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0703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908720"/>
            <a:ext cx="9144000" cy="5949280"/>
          </a:xfrm>
        </p:spPr>
        <p:txBody>
          <a:bodyPr>
            <a:norm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استروئیدی</a:t>
            </a:r>
            <a:r>
              <a:rPr lang="fa-IR" sz="3200" dirty="0">
                <a:cs typeface="B Nazanin" pitchFamily="2" charset="-78"/>
              </a:rPr>
              <a:t>: ساختار کلسترولی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3200" dirty="0">
                <a:cs typeface="B Nazanin" pitchFamily="2" charset="-78"/>
              </a:rPr>
              <a:t>قشر فوق کلیه(کورتیزول،آلدوسترون)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3200" dirty="0">
                <a:cs typeface="B Nazanin" pitchFamily="2" charset="-78"/>
              </a:rPr>
              <a:t> تخمدانها (استروژن،پروژسترون)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3200" dirty="0">
                <a:cs typeface="B Nazanin" pitchFamily="2" charset="-78"/>
              </a:rPr>
              <a:t> بیضه ها(تستوسترون)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3200" dirty="0">
                <a:cs typeface="B Nazanin" pitchFamily="2" charset="-78"/>
              </a:rPr>
              <a:t>جفت (استروژن،پروژسترون) </a:t>
            </a:r>
          </a:p>
          <a:p>
            <a:pPr algn="r" rtl="1">
              <a:buFont typeface="Wingdings" pitchFamily="2" charset="2"/>
              <a:buChar char="ü"/>
            </a:pPr>
            <a:endParaRPr lang="fa-IR" sz="3200" dirty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غیراستروئیدی: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3200" dirty="0">
                <a:cs typeface="B Nazanin" pitchFamily="2" charset="-78"/>
              </a:rPr>
              <a:t>پپتیدی(هورمون رشد،انسولین و گلوکاگون)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3200" dirty="0">
                <a:cs typeface="B Nazanin" pitchFamily="2" charset="-78"/>
              </a:rPr>
              <a:t>اسیدآمینه ای(اپی نفرین و نور اپی نفرین،ضدادراری) </a:t>
            </a:r>
            <a:endParaRPr lang="fa-IR" sz="3200" dirty="0">
              <a:cs typeface="B Nazanin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0"/>
            <a:ext cx="9036496" cy="764704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rgbClr val="FF0000"/>
                </a:solidFill>
              </a:rPr>
              <a:t>انواع هورمون </a:t>
            </a:r>
            <a:endParaRPr lang="fa-I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41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908720"/>
            <a:ext cx="9144000" cy="5949280"/>
          </a:xfrm>
        </p:spPr>
        <p:txBody>
          <a:bodyPr>
            <a:norm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fa-IR" sz="4000" b="1" dirty="0">
                <a:solidFill>
                  <a:srgbClr val="FF0000"/>
                </a:solidFill>
                <a:cs typeface="B Nazanin" pitchFamily="2" charset="-78"/>
              </a:rPr>
              <a:t>قلب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b="1" dirty="0">
                <a:cs typeface="B Nazanin" pitchFamily="2" charset="-78"/>
              </a:rPr>
              <a:t>دهلیزها(</a:t>
            </a:r>
            <a:r>
              <a:rPr lang="en-US" b="1" dirty="0">
                <a:cs typeface="B Nazanin" pitchFamily="2" charset="-78"/>
              </a:rPr>
              <a:t>Atrium</a:t>
            </a:r>
            <a:r>
              <a:rPr lang="fa-IR" b="1" dirty="0">
                <a:cs typeface="B Nazanin" pitchFamily="2" charset="-78"/>
              </a:rPr>
              <a:t>) و بطن ها(</a:t>
            </a:r>
            <a:r>
              <a:rPr lang="en-US" b="1" dirty="0">
                <a:cs typeface="B Nazanin" pitchFamily="2" charset="-78"/>
              </a:rPr>
              <a:t>Ventricle</a:t>
            </a:r>
            <a:r>
              <a:rPr lang="fa-IR" b="1" dirty="0">
                <a:cs typeface="B Nazanin" pitchFamily="2" charset="-78"/>
              </a:rPr>
              <a:t>) </a:t>
            </a:r>
            <a:endParaRPr lang="fa-IR" sz="4000" b="1" dirty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b="1" dirty="0">
                <a:cs typeface="B Nazanin" pitchFamily="2" charset="-78"/>
              </a:rPr>
              <a:t>دریچه میترال(</a:t>
            </a:r>
            <a:r>
              <a:rPr lang="en-US" b="1" dirty="0">
                <a:cs typeface="B Nazanin" pitchFamily="2" charset="-78"/>
              </a:rPr>
              <a:t>Bicuspid valve</a:t>
            </a:r>
            <a:r>
              <a:rPr lang="fa-IR" b="1" dirty="0">
                <a:cs typeface="B Nazanin" pitchFamily="2" charset="-78"/>
              </a:rPr>
              <a:t>)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b="1" dirty="0">
                <a:cs typeface="B Nazanin" pitchFamily="2" charset="-78"/>
              </a:rPr>
              <a:t>دریچه سه لتی(</a:t>
            </a:r>
            <a:r>
              <a:rPr lang="en-US" b="1" dirty="0">
                <a:cs typeface="B Nazanin" pitchFamily="2" charset="-78"/>
              </a:rPr>
              <a:t>Tricuspid valve</a:t>
            </a:r>
            <a:r>
              <a:rPr lang="fa-IR" b="1" dirty="0">
                <a:cs typeface="B Nazanin" pitchFamily="2" charset="-78"/>
              </a:rPr>
              <a:t>)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b="1" dirty="0">
                <a:cs typeface="B Nazanin" pitchFamily="2" charset="-78"/>
              </a:rPr>
              <a:t>دریچه های نیمه هلالی(</a:t>
            </a:r>
            <a:r>
              <a:rPr lang="en-US" b="1" dirty="0" err="1">
                <a:cs typeface="B Nazanin" pitchFamily="2" charset="-78"/>
              </a:rPr>
              <a:t>Semilunar</a:t>
            </a:r>
            <a:r>
              <a:rPr lang="en-US" b="1" dirty="0">
                <a:cs typeface="B Nazanin" pitchFamily="2" charset="-78"/>
              </a:rPr>
              <a:t> valve</a:t>
            </a:r>
            <a:r>
              <a:rPr lang="fa-IR" b="1" dirty="0">
                <a:cs typeface="B Nazanin" pitchFamily="2" charset="-78"/>
              </a:rPr>
              <a:t>)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b="1" dirty="0">
                <a:cs typeface="B Nazanin" pitchFamily="2" charset="-78"/>
              </a:rPr>
              <a:t>صفحات انترکاله(</a:t>
            </a:r>
            <a:r>
              <a:rPr lang="en-US" b="1" dirty="0" err="1">
                <a:cs typeface="B Nazanin" pitchFamily="2" charset="-78"/>
              </a:rPr>
              <a:t>Intrecalated</a:t>
            </a:r>
            <a:r>
              <a:rPr lang="en-US" b="1" dirty="0">
                <a:cs typeface="B Nazanin" pitchFamily="2" charset="-78"/>
              </a:rPr>
              <a:t> discs</a:t>
            </a:r>
            <a:r>
              <a:rPr lang="fa-IR" b="1" dirty="0">
                <a:cs typeface="B Nazanin" pitchFamily="2" charset="-78"/>
              </a:rPr>
              <a:t>)انتقال تکانش انقباضی</a:t>
            </a:r>
          </a:p>
          <a:p>
            <a:pPr algn="r" rtl="1">
              <a:buFont typeface="Wingdings" pitchFamily="2" charset="2"/>
              <a:buChar char="Ø"/>
            </a:pPr>
            <a:endParaRPr lang="fa-IR" sz="4000" b="1" dirty="0">
              <a:solidFill>
                <a:srgbClr val="FF0000"/>
              </a:solidFill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sz="4000" b="1" dirty="0">
                <a:solidFill>
                  <a:srgbClr val="FF0000"/>
                </a:solidFill>
                <a:cs typeface="B Nazanin" pitchFamily="2" charset="-78"/>
              </a:rPr>
              <a:t>عروق خونی </a:t>
            </a:r>
          </a:p>
          <a:p>
            <a:pPr algn="r" rtl="1">
              <a:buFont typeface="Wingdings" pitchFamily="2" charset="2"/>
              <a:buChar char="Ø"/>
            </a:pPr>
            <a:endParaRPr lang="fa-IR" sz="4000" b="1" dirty="0">
              <a:solidFill>
                <a:srgbClr val="FF0000"/>
              </a:solidFill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sz="4000" b="1" dirty="0">
                <a:solidFill>
                  <a:srgbClr val="FF0000"/>
                </a:solidFill>
                <a:cs typeface="B Nazanin" pitchFamily="2" charset="-78"/>
              </a:rPr>
              <a:t>خون</a:t>
            </a:r>
            <a:endParaRPr lang="fa-IR" sz="4000" b="1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0"/>
            <a:ext cx="9036496" cy="764704"/>
          </a:xfrm>
        </p:spPr>
        <p:txBody>
          <a:bodyPr/>
          <a:lstStyle/>
          <a:p>
            <a:pPr algn="r" rtl="1"/>
            <a:r>
              <a:rPr lang="fa-IR" dirty="0" smtClean="0"/>
              <a:t>ساختار دستگاه قلبی-عروقی</a:t>
            </a:r>
            <a:endParaRPr lang="fa-IR" dirty="0"/>
          </a:p>
        </p:txBody>
      </p:sp>
      <p:pic>
        <p:nvPicPr>
          <p:cNvPr id="71682" name="Picture 2" descr="Image result for cardia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71688" name="Picture 8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71690" name="Picture 10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71692" name="Picture 12" descr="Image result for cardiac intercalated dis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407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908720"/>
            <a:ext cx="9144000" cy="5949280"/>
          </a:xfrm>
        </p:spPr>
        <p:txBody>
          <a:bodyPr>
            <a:normAutofit/>
          </a:bodyPr>
          <a:lstStyle/>
          <a:p>
            <a:pPr algn="r" rtl="1">
              <a:buFont typeface="Wingdings" pitchFamily="2" charset="2"/>
              <a:buChar char="Ø"/>
            </a:pPr>
            <a:endParaRPr lang="fa-IR" sz="3200" b="1" dirty="0">
              <a:solidFill>
                <a:srgbClr val="FF0000"/>
              </a:solidFill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گره سینوسی-دهلیزی(</a:t>
            </a:r>
            <a:r>
              <a:rPr lang="en-US" sz="3200" b="1" dirty="0">
                <a:solidFill>
                  <a:srgbClr val="FF0000"/>
                </a:solidFill>
                <a:cs typeface="B Nazanin" pitchFamily="2" charset="-78"/>
              </a:rPr>
              <a:t>pacemaker</a:t>
            </a: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)</a:t>
            </a:r>
          </a:p>
          <a:p>
            <a:pPr algn="r" rtl="1">
              <a:buFont typeface="Wingdings" pitchFamily="2" charset="2"/>
              <a:buChar char="Ø"/>
            </a:pPr>
            <a:endParaRPr lang="fa-IR" sz="3200" b="1" dirty="0">
              <a:solidFill>
                <a:srgbClr val="FF0000"/>
              </a:solidFill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گره دهلیزی-بطنی( ایجاد 0/13 ثانیه تاخیر)</a:t>
            </a:r>
          </a:p>
          <a:p>
            <a:pPr algn="r" rtl="1">
              <a:buFont typeface="Wingdings" pitchFamily="2" charset="2"/>
              <a:buChar char="Ø"/>
            </a:pPr>
            <a:endParaRPr lang="fa-IR" sz="3200" b="1" dirty="0">
              <a:solidFill>
                <a:srgbClr val="FF0000"/>
              </a:solidFill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دسته تار هیس</a:t>
            </a:r>
          </a:p>
          <a:p>
            <a:pPr algn="r" rtl="1">
              <a:buFont typeface="Wingdings" pitchFamily="2" charset="2"/>
              <a:buChar char="Ø"/>
            </a:pPr>
            <a:endParaRPr lang="fa-IR" sz="3200" b="1" dirty="0">
              <a:solidFill>
                <a:srgbClr val="FF0000"/>
              </a:solidFill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تارهای پورکینژ </a:t>
            </a:r>
            <a:endParaRPr lang="fa-IR" sz="3200" b="1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0"/>
            <a:ext cx="9036496" cy="764704"/>
          </a:xfrm>
        </p:spPr>
        <p:txBody>
          <a:bodyPr/>
          <a:lstStyle/>
          <a:p>
            <a:pPr algn="r" rtl="1"/>
            <a:r>
              <a:rPr lang="fa-IR" dirty="0" smtClean="0"/>
              <a:t>دستگاه هدایت قلب</a:t>
            </a:r>
            <a:endParaRPr lang="fa-IR" dirty="0"/>
          </a:p>
        </p:txBody>
      </p:sp>
      <p:pic>
        <p:nvPicPr>
          <p:cNvPr id="4" name="Picture 6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947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908720"/>
            <a:ext cx="9144000" cy="5949280"/>
          </a:xfrm>
        </p:spPr>
        <p:txBody>
          <a:bodyPr>
            <a:normAutofit/>
          </a:bodyPr>
          <a:lstStyle/>
          <a:p>
            <a:pPr algn="r" rtl="1">
              <a:buFont typeface="Wingdings" pitchFamily="2" charset="2"/>
              <a:buChar char="Ø"/>
            </a:pPr>
            <a:endParaRPr lang="fa-IR" sz="3600" b="1" dirty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endParaRPr lang="fa-IR" sz="3600" b="1" dirty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sz="3600" b="1" dirty="0">
                <a:cs typeface="B Nazanin" pitchFamily="2" charset="-78"/>
              </a:rPr>
              <a:t>صدای جریان متلاطم خون یا نشت دریچه ای(</a:t>
            </a:r>
            <a:r>
              <a:rPr lang="fa-IR" sz="3600" b="1" dirty="0">
                <a:solidFill>
                  <a:srgbClr val="FF0000"/>
                </a:solidFill>
                <a:cs typeface="B Nazanin" pitchFamily="2" charset="-78"/>
              </a:rPr>
              <a:t>یا سوراخ سپتوم</a:t>
            </a:r>
            <a:r>
              <a:rPr lang="fa-IR" sz="3600" b="1" dirty="0">
                <a:cs typeface="B Nazanin" pitchFamily="2" charset="-78"/>
              </a:rPr>
              <a:t>) در قلب</a:t>
            </a:r>
          </a:p>
          <a:p>
            <a:pPr algn="r" rtl="1">
              <a:buFont typeface="Wingdings" pitchFamily="2" charset="2"/>
              <a:buChar char="Ø"/>
            </a:pPr>
            <a:endParaRPr lang="fa-IR" sz="3600" b="1" dirty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endParaRPr lang="fa-IR" sz="3600" b="1" dirty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sz="3600" b="1" dirty="0">
                <a:solidFill>
                  <a:srgbClr val="FF0000"/>
                </a:solidFill>
                <a:cs typeface="B Nazanin" pitchFamily="2" charset="-78"/>
              </a:rPr>
              <a:t>پرولاپس</a:t>
            </a:r>
            <a:r>
              <a:rPr lang="fa-IR" sz="3600" b="1" dirty="0">
                <a:cs typeface="B Nazanin" pitchFamily="2" charset="-78"/>
              </a:rPr>
              <a:t> دریچه میترال(بازگشت خون به دهلیز چپ)</a:t>
            </a:r>
          </a:p>
          <a:p>
            <a:pPr algn="r" rtl="1">
              <a:buFont typeface="Wingdings" pitchFamily="2" charset="2"/>
              <a:buChar char="Ø"/>
            </a:pPr>
            <a:endParaRPr lang="fa-IR" sz="3600" b="1" dirty="0">
              <a:cs typeface="B Nazanin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0"/>
            <a:ext cx="9036496" cy="764704"/>
          </a:xfrm>
        </p:spPr>
        <p:txBody>
          <a:bodyPr/>
          <a:lstStyle/>
          <a:p>
            <a:pPr algn="r" rtl="1"/>
            <a:r>
              <a:rPr lang="fa-IR" dirty="0" smtClean="0"/>
              <a:t>سوفل قلبی(</a:t>
            </a:r>
            <a:r>
              <a:rPr lang="en-US" dirty="0" smtClean="0"/>
              <a:t>Heart Murmur</a:t>
            </a:r>
            <a:r>
              <a:rPr lang="fa-IR" dirty="0" smtClean="0"/>
              <a:t>)</a:t>
            </a:r>
            <a:endParaRPr lang="fa-IR" dirty="0"/>
          </a:p>
        </p:txBody>
      </p:sp>
      <p:sp>
        <p:nvSpPr>
          <p:cNvPr id="69634" name="AutoShape 2" descr="Image result for heart murmur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69636" name="Picture 4" descr="Image result for heart murm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69638" name="Picture 6" descr="Image result for heart murm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785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43472" y="908720"/>
            <a:ext cx="9432032" cy="5949280"/>
          </a:xfrm>
        </p:spPr>
        <p:txBody>
          <a:bodyPr>
            <a:normAutofit/>
          </a:bodyPr>
          <a:lstStyle/>
          <a:p>
            <a:pPr algn="r" rtl="1">
              <a:buFont typeface="Wingdings" pitchFamily="2" charset="2"/>
              <a:buChar char="Ø"/>
            </a:pPr>
            <a:endParaRPr lang="fa-IR" sz="3600" b="1" dirty="0">
              <a:solidFill>
                <a:srgbClr val="FF0000"/>
              </a:solidFill>
              <a:cs typeface="B Nazanin" pitchFamily="2" charset="-78"/>
            </a:endParaRPr>
          </a:p>
          <a:p>
            <a:pPr marL="624078" indent="-514350" algn="r" rtl="1">
              <a:buFont typeface="+mj-lt"/>
              <a:buAutoNum type="arabicPeriod"/>
            </a:pPr>
            <a:r>
              <a:rPr lang="fa-IR" sz="3600" b="1" dirty="0">
                <a:solidFill>
                  <a:srgbClr val="FF0000"/>
                </a:solidFill>
                <a:cs typeface="B Nazanin" pitchFamily="2" charset="-78"/>
              </a:rPr>
              <a:t>دستگاه پاراسمپاتیک</a:t>
            </a:r>
            <a:r>
              <a:rPr lang="fa-IR" sz="3600" b="1" dirty="0">
                <a:cs typeface="B Nazanin" pitchFamily="2" charset="-78"/>
              </a:rPr>
              <a:t>(</a:t>
            </a:r>
            <a:r>
              <a:rPr lang="fa-IR" b="1" dirty="0">
                <a:cs typeface="B Nazanin" pitchFamily="2" charset="-78"/>
              </a:rPr>
              <a:t>بعنوان تفوق واگی سبب کاهش 30-20 ضربه در دقیقه و کاهش انقباض قلب</a:t>
            </a:r>
            <a:r>
              <a:rPr lang="fa-IR" sz="3600" b="1" dirty="0">
                <a:cs typeface="B Nazanin" pitchFamily="2" charset="-78"/>
              </a:rPr>
              <a:t>)</a:t>
            </a:r>
          </a:p>
          <a:p>
            <a:pPr marL="624078" indent="-514350" algn="r" rtl="1">
              <a:buFont typeface="+mj-lt"/>
              <a:buAutoNum type="arabicPeriod"/>
            </a:pPr>
            <a:endParaRPr lang="fa-IR" sz="3600" b="1" dirty="0">
              <a:solidFill>
                <a:srgbClr val="FF0000"/>
              </a:solidFill>
              <a:cs typeface="B Nazanin" pitchFamily="2" charset="-78"/>
            </a:endParaRPr>
          </a:p>
          <a:p>
            <a:pPr marL="624078" indent="-514350" algn="r" rtl="1">
              <a:buFont typeface="+mj-lt"/>
              <a:buAutoNum type="arabicPeriod"/>
            </a:pPr>
            <a:r>
              <a:rPr lang="fa-IR" sz="3600" b="1" dirty="0">
                <a:solidFill>
                  <a:srgbClr val="FF0000"/>
                </a:solidFill>
                <a:cs typeface="B Nazanin" pitchFamily="2" charset="-78"/>
              </a:rPr>
              <a:t>دستگاه سمپاتیک</a:t>
            </a:r>
            <a:r>
              <a:rPr lang="fa-IR" sz="4400" b="1" dirty="0">
                <a:cs typeface="B Nazanin" pitchFamily="2" charset="-78"/>
              </a:rPr>
              <a:t>(</a:t>
            </a:r>
            <a:r>
              <a:rPr lang="fa-IR" b="1" dirty="0">
                <a:cs typeface="B Nazanin" pitchFamily="2" charset="-78"/>
              </a:rPr>
              <a:t>سبب افزایش ضربان و قدرت انقباض قلب</a:t>
            </a:r>
            <a:r>
              <a:rPr lang="fa-IR" sz="3600" b="1" dirty="0">
                <a:cs typeface="B Nazanin" pitchFamily="2" charset="-78"/>
              </a:rPr>
              <a:t>)</a:t>
            </a:r>
            <a:endParaRPr lang="fa-IR" sz="3600" b="1" dirty="0">
              <a:solidFill>
                <a:srgbClr val="FF0000"/>
              </a:solidFill>
              <a:cs typeface="B Nazanin" pitchFamily="2" charset="-78"/>
            </a:endParaRPr>
          </a:p>
          <a:p>
            <a:pPr marL="624078" indent="-514350" algn="r" rtl="1">
              <a:buFont typeface="+mj-lt"/>
              <a:buAutoNum type="arabicPeriod"/>
            </a:pPr>
            <a:endParaRPr lang="fa-IR" sz="3600" b="1" dirty="0">
              <a:solidFill>
                <a:srgbClr val="FF0000"/>
              </a:solidFill>
              <a:cs typeface="B Nazanin" pitchFamily="2" charset="-78"/>
            </a:endParaRPr>
          </a:p>
          <a:p>
            <a:pPr marL="624078" indent="-514350" algn="r" rtl="1">
              <a:buFont typeface="+mj-lt"/>
              <a:buAutoNum type="arabicPeriod"/>
            </a:pP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دستگاه غدد درون ریز(هورمون ها)</a:t>
            </a:r>
            <a:r>
              <a:rPr lang="fa-IR" sz="3600" b="1" dirty="0">
                <a:solidFill>
                  <a:srgbClr val="FF0000"/>
                </a:solidFill>
                <a:cs typeface="B Nazanin" pitchFamily="2" charset="-78"/>
              </a:rPr>
              <a:t>:</a:t>
            </a:r>
            <a:r>
              <a:rPr lang="fa-IR" sz="3600" b="1" dirty="0">
                <a:cs typeface="B Nazanin" pitchFamily="2" charset="-78"/>
              </a:rPr>
              <a:t>(</a:t>
            </a:r>
            <a:r>
              <a:rPr lang="fa-IR" sz="2400" b="1" dirty="0">
                <a:cs typeface="B Nazanin" pitchFamily="2" charset="-78"/>
              </a:rPr>
              <a:t>کاتکولامینها اثر سمپاتیکی دارند</a:t>
            </a:r>
            <a:r>
              <a:rPr lang="fa-IR" sz="3600" b="1" dirty="0">
                <a:cs typeface="B Nazanin" pitchFamily="2" charset="-78"/>
              </a:rPr>
              <a:t>)</a:t>
            </a:r>
            <a:r>
              <a:rPr lang="fa-IR" sz="3600" b="1" dirty="0">
                <a:solidFill>
                  <a:srgbClr val="FF0000"/>
                </a:solidFill>
                <a:cs typeface="B Nazanin" pitchFamily="2" charset="-78"/>
              </a:rPr>
              <a:t> </a:t>
            </a:r>
            <a:endParaRPr lang="fa-IR" sz="3600" b="1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0"/>
            <a:ext cx="9036496" cy="764704"/>
          </a:xfrm>
        </p:spPr>
        <p:txBody>
          <a:bodyPr/>
          <a:lstStyle/>
          <a:p>
            <a:pPr algn="r" rtl="1"/>
            <a:r>
              <a:rPr lang="fa-IR" dirty="0" smtClean="0"/>
              <a:t>کنترل خارجی فعالیت قلب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742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908720"/>
            <a:ext cx="9144000" cy="5949280"/>
          </a:xfrm>
        </p:spPr>
        <p:txBody>
          <a:bodyPr>
            <a:normAutofit lnSpcReduction="10000"/>
          </a:bodyPr>
          <a:lstStyle/>
          <a:p>
            <a:pPr algn="r" rtl="1">
              <a:buFont typeface="Wingdings" pitchFamily="2" charset="2"/>
              <a:buChar char="Ø"/>
            </a:pP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آریتمی</a:t>
            </a:r>
            <a:r>
              <a:rPr lang="fa-IR" b="1" dirty="0" smtClean="0">
                <a:cs typeface="B Nazanin" pitchFamily="2" charset="-78"/>
              </a:rPr>
              <a:t> (</a:t>
            </a:r>
            <a:r>
              <a:rPr lang="en-US" b="1" dirty="0" smtClean="0">
                <a:cs typeface="B Nazanin" pitchFamily="2" charset="-78"/>
              </a:rPr>
              <a:t>Arrhythmia</a:t>
            </a:r>
            <a:r>
              <a:rPr lang="fa-IR" b="1" dirty="0" smtClean="0">
                <a:cs typeface="B Nazanin" pitchFamily="2" charset="-78"/>
              </a:rPr>
              <a:t>): بی نظمی آهنگ ضربان قلب</a:t>
            </a:r>
          </a:p>
          <a:p>
            <a:pPr algn="r" rtl="1">
              <a:buFont typeface="Wingdings" pitchFamily="2" charset="2"/>
              <a:buChar char="Ø"/>
            </a:pPr>
            <a:endParaRPr lang="fa-IR" b="1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برادی کاردیا</a:t>
            </a:r>
            <a:r>
              <a:rPr lang="fa-IR" b="1" dirty="0" smtClean="0">
                <a:cs typeface="B Nazanin" pitchFamily="2" charset="-78"/>
              </a:rPr>
              <a:t>(کم تپشی) و </a:t>
            </a: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تاکی کاردیا</a:t>
            </a:r>
            <a:r>
              <a:rPr lang="fa-IR" b="1" dirty="0" smtClean="0">
                <a:cs typeface="B Nazanin" pitchFamily="2" charset="-78"/>
              </a:rPr>
              <a:t>(پرتپشی)</a:t>
            </a:r>
          </a:p>
          <a:p>
            <a:pPr algn="r" rtl="1">
              <a:buFont typeface="Wingdings" pitchFamily="2" charset="2"/>
              <a:buChar char="Ø"/>
            </a:pPr>
            <a:endParaRPr lang="fa-IR" b="1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لرزش دهلیزی</a:t>
            </a:r>
            <a:r>
              <a:rPr lang="fa-IR" b="1" dirty="0" smtClean="0">
                <a:cs typeface="B Nazanin" pitchFamily="2" charset="-78"/>
              </a:rPr>
              <a:t>(ضربان دهلیزها 400-200 در دقیقه):        </a:t>
            </a:r>
            <a:r>
              <a:rPr lang="en-US" b="1" dirty="0" err="1" smtClean="0">
                <a:cs typeface="B Nazanin" pitchFamily="2" charset="-78"/>
              </a:rPr>
              <a:t>Atrial</a:t>
            </a:r>
            <a:r>
              <a:rPr lang="en-US" b="1" dirty="0" smtClean="0">
                <a:cs typeface="B Nazanin" pitchFamily="2" charset="-78"/>
              </a:rPr>
              <a:t> </a:t>
            </a:r>
            <a:r>
              <a:rPr lang="en-US" b="1" dirty="0" smtClean="0">
                <a:solidFill>
                  <a:srgbClr val="FF0000"/>
                </a:solidFill>
                <a:cs typeface="B Nazanin" pitchFamily="2" charset="-78"/>
              </a:rPr>
              <a:t>Flutter</a:t>
            </a:r>
            <a:endParaRPr lang="fa-IR" b="1" dirty="0" smtClean="0">
              <a:solidFill>
                <a:srgbClr val="FF0000"/>
              </a:solidFill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endParaRPr lang="fa-IR" b="1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ارتعاش دهلیزی</a:t>
            </a:r>
            <a:r>
              <a:rPr lang="fa-IR" b="1" dirty="0" smtClean="0">
                <a:cs typeface="B Nazanin" pitchFamily="2" charset="-78"/>
              </a:rPr>
              <a:t>(انقباضات سریع و ناهماهنگ دهلیزها):</a:t>
            </a:r>
          </a:p>
          <a:p>
            <a:pPr algn="r" rtl="1">
              <a:buNone/>
            </a:pPr>
            <a:r>
              <a:rPr lang="fa-IR" b="1" dirty="0" smtClean="0">
                <a:cs typeface="B Nazanin" pitchFamily="2" charset="-78"/>
              </a:rPr>
              <a:t>                                                                                  </a:t>
            </a:r>
            <a:r>
              <a:rPr lang="en-US" b="1" dirty="0" err="1" smtClean="0">
                <a:cs typeface="B Nazanin" pitchFamily="2" charset="-78"/>
              </a:rPr>
              <a:t>Atrial</a:t>
            </a:r>
            <a:r>
              <a:rPr lang="en-US" b="1" dirty="0" smtClean="0">
                <a:cs typeface="B Nazanin" pitchFamily="2" charset="-78"/>
              </a:rPr>
              <a:t> Fibrillation</a:t>
            </a:r>
            <a:endParaRPr lang="fa-IR" b="1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endParaRPr lang="fa-IR" b="1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پرتپشی بطنی</a:t>
            </a:r>
            <a:r>
              <a:rPr lang="fa-IR" b="1" dirty="0" smtClean="0">
                <a:cs typeface="B Nazanin" pitchFamily="2" charset="-78"/>
              </a:rPr>
              <a:t>(بیش از 3ضربان زودرس متوالی بطن): </a:t>
            </a:r>
          </a:p>
          <a:p>
            <a:pPr algn="l">
              <a:buNone/>
            </a:pPr>
            <a:r>
              <a:rPr lang="en-US" b="1" dirty="0" smtClean="0">
                <a:cs typeface="B Nazanin" pitchFamily="2" charset="-78"/>
              </a:rPr>
              <a:t>Ventricular Tachycardia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b="1" dirty="0" smtClean="0">
                <a:cs typeface="B Nazanin" pitchFamily="2" charset="-78"/>
              </a:rPr>
              <a:t>با ایجاد شوک توسط </a:t>
            </a: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دفیبریلاتور</a:t>
            </a:r>
            <a:r>
              <a:rPr lang="fa-IR" b="1" dirty="0" smtClean="0">
                <a:cs typeface="B Nazanin" pitchFamily="2" charset="-78"/>
              </a:rPr>
              <a:t> ارتعاش بطنی مهار شده و آهنگ طبیعی آغاز می شود</a:t>
            </a:r>
            <a:r>
              <a:rPr lang="en-US" b="1" dirty="0" smtClean="0">
                <a:cs typeface="B Nazanin" pitchFamily="2" charset="-78"/>
              </a:rPr>
              <a:t> </a:t>
            </a:r>
            <a:endParaRPr lang="fa-IR" b="1" dirty="0">
              <a:cs typeface="B Nazanin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0"/>
            <a:ext cx="9036496" cy="764704"/>
          </a:xfrm>
        </p:spPr>
        <p:txBody>
          <a:bodyPr/>
          <a:lstStyle/>
          <a:p>
            <a:pPr algn="r" rtl="1"/>
            <a:r>
              <a:rPr lang="fa-IR" dirty="0" smtClean="0"/>
              <a:t>بی نظمی های ضربان قلب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62554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908720"/>
            <a:ext cx="9144000" cy="5949280"/>
          </a:xfrm>
        </p:spPr>
        <p:txBody>
          <a:bodyPr>
            <a:norm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fa-IR" sz="3200" b="1" dirty="0">
                <a:cs typeface="B Nazanin" pitchFamily="2" charset="-78"/>
              </a:rPr>
              <a:t>نمودار ثبت فعالیت الکتریکی قلب</a:t>
            </a:r>
          </a:p>
          <a:p>
            <a:pPr algn="r" rtl="1">
              <a:buFont typeface="Wingdings" pitchFamily="2" charset="2"/>
              <a:buChar char="Ø"/>
            </a:pPr>
            <a:endParaRPr lang="fa-IR" sz="3200" b="1" dirty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sz="3200" b="1" dirty="0">
                <a:cs typeface="B Nazanin" pitchFamily="2" charset="-78"/>
              </a:rPr>
              <a:t>موج </a:t>
            </a:r>
            <a:r>
              <a:rPr lang="en-US" sz="3200" b="1" dirty="0">
                <a:cs typeface="B Nazanin" pitchFamily="2" charset="-78"/>
              </a:rPr>
              <a:t>P</a:t>
            </a:r>
            <a:r>
              <a:rPr lang="fa-IR" sz="3200" b="1" dirty="0">
                <a:cs typeface="B Nazanin" pitchFamily="2" charset="-78"/>
              </a:rPr>
              <a:t> (دپولاریزاسیون دهلیزها)</a:t>
            </a:r>
          </a:p>
          <a:p>
            <a:pPr algn="r" rtl="1">
              <a:buFont typeface="Wingdings" pitchFamily="2" charset="2"/>
              <a:buChar char="Ø"/>
            </a:pPr>
            <a:endParaRPr lang="fa-IR" sz="3200" b="1" dirty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sz="3200" b="1" dirty="0">
                <a:cs typeface="B Nazanin" pitchFamily="2" charset="-78"/>
              </a:rPr>
              <a:t>موج </a:t>
            </a:r>
            <a:r>
              <a:rPr lang="en-US" sz="3200" b="1" dirty="0">
                <a:cs typeface="B Nazanin" pitchFamily="2" charset="-78"/>
              </a:rPr>
              <a:t>QRS </a:t>
            </a:r>
            <a:r>
              <a:rPr lang="fa-IR" sz="3200" b="1" dirty="0">
                <a:cs typeface="B Nazanin" pitchFamily="2" charset="-78"/>
              </a:rPr>
              <a:t> (دپولاریزاسیون بطن ها)</a:t>
            </a:r>
            <a:endParaRPr lang="en-US" sz="3200" b="1" dirty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endParaRPr lang="fa-IR" sz="3200" b="1" dirty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sz="3200" b="1" dirty="0">
                <a:cs typeface="B Nazanin" pitchFamily="2" charset="-78"/>
              </a:rPr>
              <a:t>موج </a:t>
            </a:r>
            <a:r>
              <a:rPr lang="en-US" sz="3200" b="1" dirty="0">
                <a:cs typeface="B Nazanin" pitchFamily="2" charset="-78"/>
              </a:rPr>
              <a:t>T</a:t>
            </a:r>
            <a:r>
              <a:rPr lang="fa-IR" sz="3200" b="1" dirty="0">
                <a:cs typeface="B Nazanin" pitchFamily="2" charset="-78"/>
              </a:rPr>
              <a:t> (رپلاریزاسیون بطن ها)</a:t>
            </a:r>
          </a:p>
          <a:p>
            <a:pPr algn="r" rtl="1">
              <a:buFont typeface="Wingdings" pitchFamily="2" charset="2"/>
              <a:buChar char="Ø"/>
            </a:pPr>
            <a:endParaRPr lang="fa-IR" sz="3200" b="1" dirty="0">
              <a:cs typeface="B Nazanin" pitchFamily="2" charset="-78"/>
            </a:endParaRPr>
          </a:p>
          <a:p>
            <a:pPr algn="r" rtl="1">
              <a:buNone/>
            </a:pPr>
            <a:r>
              <a:rPr lang="fa-IR" sz="3200" b="1" dirty="0">
                <a:cs typeface="B Nazanin" pitchFamily="2" charset="-78"/>
              </a:rPr>
              <a:t>نکته: افتادگی قطعه</a:t>
            </a:r>
            <a:r>
              <a:rPr lang="en-US" sz="3200" b="1" dirty="0">
                <a:cs typeface="B Nazanin" pitchFamily="2" charset="-78"/>
              </a:rPr>
              <a:t>ST </a:t>
            </a:r>
            <a:r>
              <a:rPr lang="fa-IR" sz="3200" b="1" dirty="0">
                <a:cs typeface="B Nazanin" pitchFamily="2" charset="-78"/>
              </a:rPr>
              <a:t> نشانه آنفارکتوس(سکته قلبی-گرفتگی کرونر) است </a:t>
            </a:r>
            <a:endParaRPr lang="fa-IR" sz="3200" b="1" dirty="0">
              <a:cs typeface="B Nazanin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0"/>
            <a:ext cx="9036496" cy="764704"/>
          </a:xfrm>
        </p:spPr>
        <p:txBody>
          <a:bodyPr/>
          <a:lstStyle/>
          <a:p>
            <a:pPr algn="r" rtl="1"/>
            <a:r>
              <a:rPr lang="fa-IR" dirty="0" smtClean="0"/>
              <a:t>الکتروکاردیوگرام(</a:t>
            </a:r>
            <a:r>
              <a:rPr lang="en-US" dirty="0" smtClean="0">
                <a:solidFill>
                  <a:srgbClr val="FF0000"/>
                </a:solidFill>
                <a:cs typeface="B Nazanin" pitchFamily="2" charset="-78"/>
              </a:rPr>
              <a:t>ECG</a:t>
            </a:r>
            <a:r>
              <a:rPr lang="fa-IR" dirty="0" smtClean="0"/>
              <a:t>)</a:t>
            </a:r>
            <a:endParaRPr lang="fa-IR" dirty="0"/>
          </a:p>
        </p:txBody>
      </p:sp>
      <p:pic>
        <p:nvPicPr>
          <p:cNvPr id="66562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7488" y="-27384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788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91544" y="0"/>
            <a:ext cx="8417880" cy="836712"/>
          </a:xfrm>
        </p:spPr>
        <p:txBody>
          <a:bodyPr/>
          <a:lstStyle/>
          <a:p>
            <a:pPr algn="r" rtl="1"/>
            <a:r>
              <a:rPr lang="fa-IR" sz="3600" b="1" dirty="0"/>
              <a:t>اصطلاحات عملکرد قلب</a:t>
            </a:r>
            <a:endParaRPr lang="fa-IR" sz="3600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415480" y="908720"/>
            <a:ext cx="9433048" cy="5949280"/>
          </a:xfrm>
        </p:spPr>
        <p:txBody>
          <a:bodyPr>
            <a:normAutofit fontScale="92500" lnSpcReduction="10000"/>
          </a:bodyPr>
          <a:lstStyle/>
          <a:p>
            <a:pPr algn="r" rtl="1">
              <a:buFont typeface="Wingdings" pitchFamily="2" charset="2"/>
              <a:buChar char="Ø"/>
            </a:pP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دوره قلبی</a:t>
            </a:r>
            <a:r>
              <a:rPr lang="fa-IR" b="1" dirty="0">
                <a:cs typeface="B Nazanin" pitchFamily="2" charset="-78"/>
              </a:rPr>
              <a:t>: </a:t>
            </a:r>
            <a:r>
              <a:rPr lang="fa-IR" sz="2800" b="1" dirty="0">
                <a:cs typeface="B Nazanin" pitchFamily="2" charset="-78"/>
              </a:rPr>
              <a:t>تمامی فعالیت های قلب در فاصله بین دو ضربان</a:t>
            </a:r>
            <a:endParaRPr lang="fa-IR" b="1" dirty="0">
              <a:cs typeface="B Nazanin" pitchFamily="2" charset="-78"/>
            </a:endParaRPr>
          </a:p>
          <a:p>
            <a:pPr marL="624078" indent="-514350" algn="r" rtl="1">
              <a:buFont typeface="+mj-lt"/>
              <a:buAutoNum type="arabicPeriod"/>
            </a:pP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سیستول</a:t>
            </a:r>
            <a:r>
              <a:rPr lang="fa-IR" b="1" dirty="0">
                <a:cs typeface="B Nazanin" pitchFamily="2" charset="-78"/>
              </a:rPr>
              <a:t>(مرحله انقباض،38%)</a:t>
            </a:r>
          </a:p>
          <a:p>
            <a:pPr marL="624078" indent="-514350" algn="r" rtl="1">
              <a:buFont typeface="+mj-lt"/>
              <a:buAutoNum type="arabicPeriod"/>
            </a:pP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دیاستول</a:t>
            </a:r>
            <a:r>
              <a:rPr lang="fa-IR" b="1" dirty="0">
                <a:cs typeface="B Nazanin" pitchFamily="2" charset="-78"/>
              </a:rPr>
              <a:t>(مرحله انبساط،62%)</a:t>
            </a:r>
          </a:p>
          <a:p>
            <a:pPr marL="624078" indent="-514350" algn="r" rtl="1">
              <a:buFont typeface="+mj-lt"/>
              <a:buAutoNum type="arabicPeriod"/>
            </a:pPr>
            <a:endParaRPr lang="fa-IR" b="1" dirty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حجم ضربه</a:t>
            </a:r>
            <a:r>
              <a:rPr lang="fa-IR" sz="100" b="1" dirty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ای</a:t>
            </a:r>
            <a:r>
              <a:rPr lang="fa-IR" b="1" dirty="0">
                <a:cs typeface="B Nazanin" pitchFamily="2" charset="-78"/>
              </a:rPr>
              <a:t>: </a:t>
            </a:r>
            <a:r>
              <a:rPr lang="fa-IR" b="1" dirty="0" smtClean="0">
                <a:cs typeface="B Nazanin" pitchFamily="2" charset="-78"/>
              </a:rPr>
              <a:t>مقدار خونی که طی سیستول از بطن چپ خارج میشود </a:t>
            </a:r>
            <a:r>
              <a:rPr lang="fa-IR" sz="2800" b="1" dirty="0">
                <a:cs typeface="B Nazanin" pitchFamily="2" charset="-78"/>
              </a:rPr>
              <a:t>(تفاوت بین حجم پایان دیاستولی </a:t>
            </a:r>
            <a:r>
              <a:rPr lang="en-US" sz="2800" b="1" dirty="0">
                <a:cs typeface="B Nazanin" pitchFamily="2" charset="-78"/>
              </a:rPr>
              <a:t>EDV</a:t>
            </a:r>
            <a:r>
              <a:rPr lang="fa-IR" sz="2800" b="1" dirty="0">
                <a:cs typeface="B Nazanin" pitchFamily="2" charset="-78"/>
              </a:rPr>
              <a:t> و حجم پایان سیستولی </a:t>
            </a:r>
            <a:r>
              <a:rPr lang="en-US" sz="2800" b="1" dirty="0">
                <a:cs typeface="B Nazanin" pitchFamily="2" charset="-78"/>
              </a:rPr>
              <a:t>ESV</a:t>
            </a:r>
            <a:r>
              <a:rPr lang="fa-IR" sz="2800" b="1" dirty="0">
                <a:cs typeface="B Nazanin" pitchFamily="2" charset="-78"/>
              </a:rPr>
              <a:t>)</a:t>
            </a:r>
          </a:p>
          <a:p>
            <a:pPr algn="r" rtl="1">
              <a:buFont typeface="Wingdings" pitchFamily="2" charset="2"/>
              <a:buChar char="Ø"/>
            </a:pPr>
            <a:endParaRPr lang="fa-IR" sz="2800" b="1" dirty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کسر تزریقی</a:t>
            </a:r>
            <a:r>
              <a:rPr lang="fa-IR" b="1" dirty="0">
                <a:cs typeface="B Nazanin" pitchFamily="2" charset="-78"/>
              </a:rPr>
              <a:t>:درصد نسبت حجم ضربه ای به حجم پایان دیاستولی</a:t>
            </a:r>
          </a:p>
          <a:p>
            <a:pPr algn="l">
              <a:buNone/>
            </a:pPr>
            <a:r>
              <a:rPr lang="en-US" b="1" dirty="0">
                <a:cs typeface="B Nazanin" pitchFamily="2" charset="-78"/>
              </a:rPr>
              <a:t>  EF= </a:t>
            </a:r>
            <a:r>
              <a:rPr lang="en-US" b="1" u="sng" dirty="0">
                <a:cs typeface="B Nazanin" pitchFamily="2" charset="-78"/>
              </a:rPr>
              <a:t>SV  </a:t>
            </a:r>
            <a:r>
              <a:rPr lang="en-US" b="1" dirty="0">
                <a:cs typeface="B Nazanin" pitchFamily="2" charset="-78"/>
              </a:rPr>
              <a:t>= 60%</a:t>
            </a:r>
            <a:endParaRPr lang="fa-IR" b="1" dirty="0">
              <a:cs typeface="B Nazanin" pitchFamily="2" charset="-78"/>
            </a:endParaRPr>
          </a:p>
          <a:p>
            <a:pPr algn="l">
              <a:buNone/>
            </a:pPr>
            <a:r>
              <a:rPr lang="en-US" b="1" dirty="0">
                <a:cs typeface="B Nazanin" pitchFamily="2" charset="-78"/>
              </a:rPr>
              <a:t>         EDV</a:t>
            </a:r>
            <a:endParaRPr lang="fa-IR" b="1" dirty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برون ده قلبی</a:t>
            </a:r>
            <a:r>
              <a:rPr lang="fa-IR" b="1" dirty="0">
                <a:cs typeface="B Nazanin" pitchFamily="2" charset="-78"/>
              </a:rPr>
              <a:t>:حجم خونی که طی یک دقیقه از قلب خارج میشود</a:t>
            </a:r>
          </a:p>
          <a:p>
            <a:pPr algn="r" rtl="1">
              <a:buNone/>
            </a:pPr>
            <a:r>
              <a:rPr lang="fa-IR" b="1" dirty="0" smtClean="0">
                <a:cs typeface="B Nazanin" pitchFamily="2" charset="-78"/>
              </a:rPr>
              <a:t>(تعداد ضربان در دقیقه </a:t>
            </a:r>
            <a:r>
              <a:rPr lang="en-US" b="1" dirty="0" smtClean="0">
                <a:cs typeface="B Nazanin" pitchFamily="2" charset="-78"/>
              </a:rPr>
              <a:t>HR</a:t>
            </a:r>
            <a:r>
              <a:rPr lang="fa-IR" b="1" dirty="0" smtClean="0">
                <a:cs typeface="B Nazanin" pitchFamily="2" charset="-78"/>
              </a:rPr>
              <a:t> </a:t>
            </a:r>
            <a:r>
              <a:rPr lang="fa-IR" b="1" dirty="0" smtClean="0">
                <a:cs typeface="B Nazanin"/>
              </a:rPr>
              <a:t>× </a:t>
            </a:r>
            <a:r>
              <a:rPr lang="en-US" b="1" dirty="0" smtClean="0">
                <a:cs typeface="B Nazanin"/>
              </a:rPr>
              <a:t>SV</a:t>
            </a:r>
            <a:r>
              <a:rPr lang="fa-IR" b="1" dirty="0" smtClean="0">
                <a:cs typeface="B Nazanin"/>
              </a:rPr>
              <a:t> حجم ضربه ای)</a:t>
            </a:r>
            <a:endParaRPr lang="fa-IR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1195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43472" y="692696"/>
            <a:ext cx="9505056" cy="6165304"/>
          </a:xfrm>
        </p:spPr>
        <p:txBody>
          <a:bodyPr>
            <a:normAutofit fontScale="92500" lnSpcReduction="20000"/>
          </a:bodyPr>
          <a:lstStyle/>
          <a:p>
            <a:pPr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3600" b="1" dirty="0">
                <a:solidFill>
                  <a:srgbClr val="FF0000"/>
                </a:solidFill>
                <a:cs typeface="B Nazanin" pitchFamily="2" charset="-78"/>
              </a:rPr>
              <a:t>سرخرگها</a:t>
            </a:r>
            <a:r>
              <a:rPr lang="fa-IR" sz="3600" b="1" dirty="0">
                <a:cs typeface="B Nazanin" pitchFamily="2" charset="-78"/>
              </a:rPr>
              <a:t> ،شریانها(</a:t>
            </a:r>
            <a:r>
              <a:rPr lang="fa-IR" sz="3000" b="1" dirty="0">
                <a:cs typeface="B Nazanin" pitchFamily="2" charset="-78"/>
              </a:rPr>
              <a:t>13% خون</a:t>
            </a:r>
            <a:r>
              <a:rPr lang="fa-IR" sz="3600" b="1" dirty="0">
                <a:cs typeface="B Nazanin" pitchFamily="2" charset="-78"/>
              </a:rPr>
              <a:t>، </a:t>
            </a:r>
            <a:r>
              <a:rPr lang="fa-IR" b="1" dirty="0">
                <a:cs typeface="B Nazanin" pitchFamily="2" charset="-78"/>
              </a:rPr>
              <a:t>بزرگترین، عضلانی ترین و ارتجاعی ترین</a:t>
            </a:r>
            <a:r>
              <a:rPr lang="fa-IR" sz="3600" b="1" dirty="0">
                <a:cs typeface="B Nazanin" pitchFamily="2" charset="-78"/>
              </a:rPr>
              <a:t>)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3600" b="1" dirty="0">
                <a:solidFill>
                  <a:srgbClr val="FF0000"/>
                </a:solidFill>
                <a:cs typeface="B Nazanin" pitchFamily="2" charset="-78"/>
              </a:rPr>
              <a:t>شریانچه ها(4-3% خون)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3600" b="1" dirty="0">
                <a:solidFill>
                  <a:srgbClr val="FF0000"/>
                </a:solidFill>
                <a:cs typeface="B Nazanin" pitchFamily="2" charset="-78"/>
              </a:rPr>
              <a:t>مویرگها</a:t>
            </a:r>
            <a:r>
              <a:rPr lang="fa-IR" sz="3600" b="1" dirty="0">
                <a:cs typeface="B Nazanin" pitchFamily="2" charset="-78"/>
              </a:rPr>
              <a:t>(</a:t>
            </a:r>
            <a:r>
              <a:rPr lang="fa-IR" sz="3000" b="1" dirty="0">
                <a:cs typeface="B Nazanin" pitchFamily="2" charset="-78"/>
              </a:rPr>
              <a:t>4-3% خون،دیواره به قطر یک سلول</a:t>
            </a:r>
            <a:r>
              <a:rPr lang="fa-IR" sz="3600" b="1" dirty="0">
                <a:cs typeface="B Nazanin" pitchFamily="2" charset="-78"/>
              </a:rPr>
              <a:t>)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3600" b="1" dirty="0">
                <a:solidFill>
                  <a:srgbClr val="FF0000"/>
                </a:solidFill>
                <a:cs typeface="B Nazanin" pitchFamily="2" charset="-78"/>
              </a:rPr>
              <a:t>سیاهرگچه ها</a:t>
            </a:r>
            <a:r>
              <a:rPr lang="fa-IR" sz="3600" b="1" dirty="0">
                <a:cs typeface="B Nazanin" pitchFamily="2" charset="-78"/>
              </a:rPr>
              <a:t>(</a:t>
            </a:r>
            <a:r>
              <a:rPr lang="fa-IR" sz="3000" b="1" dirty="0">
                <a:cs typeface="B Nazanin" pitchFamily="2" charset="-78"/>
              </a:rPr>
              <a:t>ونول ها</a:t>
            </a:r>
            <a:r>
              <a:rPr lang="fa-IR" sz="3600" b="1" dirty="0">
                <a:cs typeface="B Nazanin" pitchFamily="2" charset="-78"/>
              </a:rPr>
              <a:t>)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3600" b="1" dirty="0">
                <a:solidFill>
                  <a:srgbClr val="FF0000"/>
                </a:solidFill>
                <a:cs typeface="B Nazanin" pitchFamily="2" charset="-78"/>
              </a:rPr>
              <a:t>سیاهرگها</a:t>
            </a:r>
            <a:r>
              <a:rPr lang="fa-IR" sz="3600" b="1" dirty="0">
                <a:cs typeface="B Nazanin" pitchFamily="2" charset="-78"/>
              </a:rPr>
              <a:t>(</a:t>
            </a:r>
            <a:r>
              <a:rPr lang="fa-IR" sz="3000" b="1" dirty="0">
                <a:cs typeface="B Nazanin" pitchFamily="2" charset="-78"/>
              </a:rPr>
              <a:t>64% خون،دریچه های لانه کبوتری</a:t>
            </a:r>
            <a:r>
              <a:rPr lang="fa-IR" sz="3600" b="1" dirty="0">
                <a:cs typeface="B Nazanin" pitchFamily="2" charset="-78"/>
              </a:rPr>
              <a:t>)</a:t>
            </a:r>
          </a:p>
          <a:p>
            <a:pPr algn="r" rtl="1">
              <a:lnSpc>
                <a:spcPct val="120000"/>
              </a:lnSpc>
              <a:buFont typeface="Wingdings" pitchFamily="2" charset="2"/>
              <a:buChar char="Ø"/>
            </a:pPr>
            <a:r>
              <a:rPr lang="fa-IR" sz="3600" b="1" dirty="0">
                <a:cs typeface="B Nazanin" pitchFamily="2" charset="-78"/>
              </a:rPr>
              <a:t>نکته:</a:t>
            </a:r>
            <a:r>
              <a:rPr lang="fa-IR" sz="3500" b="1" dirty="0">
                <a:solidFill>
                  <a:srgbClr val="FF0000"/>
                </a:solidFill>
                <a:cs typeface="B Nazanin" pitchFamily="2" charset="-78"/>
              </a:rPr>
              <a:t>جریان</a:t>
            </a:r>
            <a:r>
              <a:rPr lang="fa-IR" sz="5200" b="1" dirty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sz="3500" b="1" dirty="0">
                <a:solidFill>
                  <a:srgbClr val="FF0000"/>
                </a:solidFill>
                <a:cs typeface="B Nazanin" pitchFamily="2" charset="-78"/>
              </a:rPr>
              <a:t>خون قلب(4% خون) </a:t>
            </a:r>
            <a:r>
              <a:rPr lang="fa-IR" sz="3000" b="1" dirty="0">
                <a:cs typeface="B Nazanin" pitchFamily="2" charset="-78"/>
              </a:rPr>
              <a:t>توسط سرخرگهای کرونری از قوس</a:t>
            </a:r>
            <a:r>
              <a:rPr lang="fa-IR" sz="3500" b="1" dirty="0">
                <a:cs typeface="B Nazanin" pitchFamily="2" charset="-78"/>
              </a:rPr>
              <a:t> </a:t>
            </a:r>
            <a:r>
              <a:rPr lang="fa-IR" sz="3000" b="1" dirty="0">
                <a:cs typeface="B Nazanin" pitchFamily="2" charset="-78"/>
              </a:rPr>
              <a:t>آئورت منشاء گرفته و پس از تقسیم در بخش چپ و راست توسط سینوس کرونری به دهلیز راست برمی گردد(حین دیاستول جریان خون قلب 2/5 برابر است) </a:t>
            </a:r>
            <a:endParaRPr lang="fa-IR" sz="3600" b="1" dirty="0">
              <a:cs typeface="B Nazanin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0"/>
            <a:ext cx="9036496" cy="764704"/>
          </a:xfrm>
        </p:spPr>
        <p:txBody>
          <a:bodyPr/>
          <a:lstStyle/>
          <a:p>
            <a:pPr algn="r" rtl="1"/>
            <a:r>
              <a:rPr lang="fa-IR" dirty="0" smtClean="0"/>
              <a:t>دستگاه عروقی</a:t>
            </a:r>
            <a:endParaRPr lang="fa-IR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1567880" y="1628800"/>
            <a:ext cx="2367880" cy="1872208"/>
          </a:xfrm>
          <a:prstGeom prst="rect">
            <a:avLst/>
          </a:prstGeom>
          <a:solidFill>
            <a:schemeClr val="accent2"/>
          </a:solidFill>
        </p:spPr>
        <p:txBody>
          <a:bodyPr vert="horz">
            <a:normAutofit/>
          </a:bodyPr>
          <a:lstStyle/>
          <a:p>
            <a:pPr marL="365760" indent="-256032" algn="r" rtl="1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  <a:defRPr/>
            </a:pPr>
            <a:r>
              <a:rPr lang="fa-IR" sz="3600" b="1" dirty="0">
                <a:cs typeface="B Nazanin" pitchFamily="2" charset="-78"/>
              </a:rPr>
              <a:t>9% خون در ریه</a:t>
            </a:r>
            <a:r>
              <a:rPr lang="fa-IR" sz="1400" b="1" dirty="0">
                <a:cs typeface="B Nazanin" pitchFamily="2" charset="-78"/>
              </a:rPr>
              <a:t> </a:t>
            </a:r>
            <a:r>
              <a:rPr lang="fa-IR" sz="3600" b="1" dirty="0">
                <a:cs typeface="B Nazanin" pitchFamily="2" charset="-78"/>
              </a:rPr>
              <a:t>هاست</a:t>
            </a:r>
            <a:endParaRPr lang="fa-IR" sz="3600" b="1" dirty="0">
              <a:cs typeface="B Nazanin" pitchFamily="2" charset="-78"/>
            </a:endParaRPr>
          </a:p>
        </p:txBody>
      </p:sp>
      <p:pic>
        <p:nvPicPr>
          <p:cNvPr id="64514" name="Picture 2" descr="Image result for heart circul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612560" cy="6858000"/>
          </a:xfrm>
          <a:prstGeom prst="rect">
            <a:avLst/>
          </a:prstGeom>
          <a:noFill/>
        </p:spPr>
      </p:pic>
      <p:pic>
        <p:nvPicPr>
          <p:cNvPr id="64516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"/>
            <a:ext cx="961256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976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908720"/>
            <a:ext cx="9144000" cy="5949280"/>
          </a:xfrm>
        </p:spPr>
        <p:txBody>
          <a:bodyPr>
            <a:normAutofit/>
          </a:bodyPr>
          <a:lstStyle/>
          <a:p>
            <a:pPr algn="r" rtl="1">
              <a:buFont typeface="Wingdings" pitchFamily="2" charset="2"/>
              <a:buChar char="Ø"/>
            </a:pPr>
            <a:endParaRPr lang="fa-IR" sz="2000" b="1" dirty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endParaRPr lang="fa-IR" sz="2000" b="1" dirty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sz="3600" b="1" dirty="0">
                <a:cs typeface="B Nazanin" pitchFamily="2" charset="-78"/>
              </a:rPr>
              <a:t>تلمبه تنفسی</a:t>
            </a:r>
          </a:p>
          <a:p>
            <a:pPr algn="r" rtl="1">
              <a:buFont typeface="Wingdings" pitchFamily="2" charset="2"/>
              <a:buChar char="Ø"/>
            </a:pPr>
            <a:endParaRPr lang="fa-IR" sz="3600" b="1" dirty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sz="3600" b="1" dirty="0">
                <a:cs typeface="B Nazanin" pitchFamily="2" charset="-78"/>
              </a:rPr>
              <a:t>تلمبه عضلانی</a:t>
            </a:r>
          </a:p>
          <a:p>
            <a:pPr algn="r" rtl="1">
              <a:buFont typeface="Wingdings" pitchFamily="2" charset="2"/>
              <a:buChar char="Ø"/>
            </a:pPr>
            <a:endParaRPr lang="fa-IR" sz="3600" b="1" dirty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sz="3600" b="1" dirty="0">
                <a:cs typeface="B Nazanin" pitchFamily="2" charset="-78"/>
              </a:rPr>
              <a:t>دریچه های لانه کبوتری</a:t>
            </a:r>
            <a:endParaRPr lang="fa-IR" sz="3600" b="1" dirty="0">
              <a:cs typeface="B Nazanin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0"/>
            <a:ext cx="9036496" cy="764704"/>
          </a:xfrm>
        </p:spPr>
        <p:txBody>
          <a:bodyPr/>
          <a:lstStyle/>
          <a:p>
            <a:pPr algn="r" rtl="1"/>
            <a:r>
              <a:rPr lang="fa-IR" dirty="0" smtClean="0"/>
              <a:t>مکانیزم های بازگشت خون</a:t>
            </a:r>
            <a:endParaRPr lang="fa-IR" dirty="0"/>
          </a:p>
        </p:txBody>
      </p:sp>
      <p:pic>
        <p:nvPicPr>
          <p:cNvPr id="63490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7488" y="0"/>
            <a:ext cx="9180512" cy="6885384"/>
          </a:xfrm>
          <a:prstGeom prst="rect">
            <a:avLst/>
          </a:prstGeom>
          <a:noFill/>
        </p:spPr>
      </p:pic>
      <p:pic>
        <p:nvPicPr>
          <p:cNvPr id="63492" name="Picture 4" descr="Image result for return of blood to the he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7488" y="0"/>
            <a:ext cx="9180512" cy="6885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909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43472" y="908720"/>
            <a:ext cx="9505056" cy="5949280"/>
          </a:xfrm>
        </p:spPr>
        <p:txBody>
          <a:bodyPr>
            <a:normAutofit/>
          </a:bodyPr>
          <a:lstStyle/>
          <a:p>
            <a:pPr algn="r" rtl="1">
              <a:buFont typeface="Wingdings" pitchFamily="2" charset="2"/>
              <a:buChar char="Ø"/>
            </a:pPr>
            <a:endParaRPr lang="fa-IR" sz="3200" b="1" dirty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sz="3200" b="1" dirty="0">
                <a:cs typeface="B Nazanin" pitchFamily="2" charset="-78"/>
              </a:rPr>
              <a:t>در حالت استراحت بیشترین میزان خون به </a:t>
            </a: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کبد(27%) </a:t>
            </a:r>
            <a:r>
              <a:rPr lang="fa-IR" sz="3200" b="1" dirty="0">
                <a:cs typeface="B Nazanin" pitchFamily="2" charset="-78"/>
              </a:rPr>
              <a:t>و </a:t>
            </a: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کلیه(22%) </a:t>
            </a:r>
            <a:r>
              <a:rPr lang="fa-IR" sz="3200" b="1" dirty="0">
                <a:cs typeface="B Nazanin" pitchFamily="2" charset="-78"/>
              </a:rPr>
              <a:t>می رسد زیرا دارای بیشترین فعالیت </a:t>
            </a: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متابولیکی</a:t>
            </a:r>
            <a:r>
              <a:rPr lang="fa-IR" sz="3200" b="1" dirty="0">
                <a:cs typeface="B Nazanin" pitchFamily="2" charset="-78"/>
              </a:rPr>
              <a:t> هستند</a:t>
            </a:r>
          </a:p>
          <a:p>
            <a:pPr algn="r" rtl="1">
              <a:buFont typeface="Wingdings" pitchFamily="2" charset="2"/>
              <a:buChar char="Ø"/>
            </a:pPr>
            <a:endParaRPr lang="fa-IR" sz="3200" b="1" dirty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sz="3200" b="1" dirty="0">
                <a:cs typeface="B Nazanin" pitchFamily="2" charset="-78"/>
              </a:rPr>
              <a:t>در حالت استراحت میزان خون در گردش </a:t>
            </a: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عضلات20- 15% </a:t>
            </a:r>
            <a:r>
              <a:rPr lang="fa-IR" sz="3200" b="1" dirty="0">
                <a:cs typeface="B Nazanin" pitchFamily="2" charset="-78"/>
              </a:rPr>
              <a:t>، در </a:t>
            </a: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مغز 14% </a:t>
            </a:r>
            <a:r>
              <a:rPr lang="fa-IR" sz="3200" b="1" dirty="0">
                <a:cs typeface="B Nazanin" pitchFamily="2" charset="-78"/>
              </a:rPr>
              <a:t>و </a:t>
            </a: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قلب 4% </a:t>
            </a:r>
            <a:r>
              <a:rPr lang="fa-IR" sz="3200" b="1" dirty="0">
                <a:cs typeface="B Nazanin" pitchFamily="2" charset="-78"/>
              </a:rPr>
              <a:t>است</a:t>
            </a:r>
          </a:p>
          <a:p>
            <a:pPr algn="r" rtl="1">
              <a:buFont typeface="Wingdings" pitchFamily="2" charset="2"/>
              <a:buChar char="Ø"/>
            </a:pPr>
            <a:endParaRPr lang="fa-IR" sz="3200" b="1" dirty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sz="3200" b="1" dirty="0">
                <a:cs typeface="B Nazanin" pitchFamily="2" charset="-78"/>
              </a:rPr>
              <a:t>حین ورزش میزان جریان خون </a:t>
            </a: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عضلات</a:t>
            </a:r>
            <a:r>
              <a:rPr lang="fa-IR" sz="3200" b="1" dirty="0">
                <a:cs typeface="B Nazanin" pitchFamily="2" charset="-78"/>
              </a:rPr>
              <a:t> ممکن است بیش از </a:t>
            </a: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80%</a:t>
            </a:r>
            <a:r>
              <a:rPr lang="fa-IR" sz="3200" b="1" dirty="0">
                <a:cs typeface="B Nazanin" pitchFamily="2" charset="-78"/>
              </a:rPr>
              <a:t> برون ده قلب باشد(25 برابر حالت استراحت)</a:t>
            </a:r>
            <a:endParaRPr lang="fa-IR" sz="3200" b="1" dirty="0">
              <a:cs typeface="B Nazanin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0"/>
            <a:ext cx="9036496" cy="764704"/>
          </a:xfrm>
        </p:spPr>
        <p:txBody>
          <a:bodyPr/>
          <a:lstStyle/>
          <a:p>
            <a:pPr algn="r" rtl="1"/>
            <a:r>
              <a:rPr lang="fa-IR" smtClean="0"/>
              <a:t>توزیع خون </a:t>
            </a:r>
            <a:endParaRPr lang="fa-IR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27386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56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908720"/>
            <a:ext cx="9144000" cy="5949280"/>
          </a:xfrm>
        </p:spPr>
        <p:txBody>
          <a:bodyPr/>
          <a:lstStyle/>
          <a:p>
            <a:pPr algn="r" rtl="1">
              <a:buFont typeface="Wingdings" pitchFamily="2" charset="2"/>
              <a:buChar char="Ø"/>
            </a:pP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استروئیدی</a:t>
            </a:r>
            <a:r>
              <a:rPr lang="fa-IR" dirty="0" smtClean="0">
                <a:cs typeface="B Nazanin" pitchFamily="2" charset="-78"/>
              </a:rPr>
              <a:t>:</a:t>
            </a:r>
          </a:p>
          <a:p>
            <a:pPr marL="624078" indent="-514350" algn="r" rtl="1">
              <a:buFont typeface="+mj-lt"/>
              <a:buAutoNum type="arabicPeriod"/>
            </a:pPr>
            <a:r>
              <a:rPr lang="fa-IR" dirty="0" smtClean="0">
                <a:cs typeface="B Nazanin" pitchFamily="2" charset="-78"/>
              </a:rPr>
              <a:t>عبور از غشاء و اتصال به گیرنده در سیتوپلاسم</a:t>
            </a:r>
          </a:p>
          <a:p>
            <a:pPr marL="624078" indent="-514350" algn="r" rtl="1">
              <a:buFont typeface="+mj-lt"/>
              <a:buAutoNum type="arabicPeriod"/>
            </a:pPr>
            <a:r>
              <a:rPr lang="fa-IR" dirty="0" smtClean="0">
                <a:cs typeface="B Nazanin" pitchFamily="2" charset="-78"/>
              </a:rPr>
              <a:t>ورود هورمون و گیرنده به درون هسته </a:t>
            </a:r>
          </a:p>
          <a:p>
            <a:pPr marL="624078" indent="-514350" algn="r" rtl="1">
              <a:buFont typeface="+mj-lt"/>
              <a:buAutoNum type="arabicPeriod"/>
            </a:pPr>
            <a:r>
              <a:rPr lang="fa-IR" dirty="0" smtClean="0">
                <a:cs typeface="B Nazanin" pitchFamily="2" charset="-78"/>
              </a:rPr>
              <a:t>فعال سازی ژن در </a:t>
            </a:r>
            <a:r>
              <a:rPr lang="en-US" dirty="0" smtClean="0">
                <a:cs typeface="B Nazanin" pitchFamily="2" charset="-78"/>
              </a:rPr>
              <a:t>DNA</a:t>
            </a:r>
            <a:r>
              <a:rPr lang="fa-IR" dirty="0" smtClean="0">
                <a:cs typeface="B Nazanin" pitchFamily="2" charset="-78"/>
              </a:rPr>
              <a:t> و ایجاد نسخه </a:t>
            </a:r>
            <a:r>
              <a:rPr lang="en-US" dirty="0" smtClean="0">
                <a:cs typeface="B Nazanin" pitchFamily="2" charset="-78"/>
              </a:rPr>
              <a:t>mRNA</a:t>
            </a:r>
            <a:r>
              <a:rPr lang="fa-IR" dirty="0" smtClean="0">
                <a:cs typeface="B Nazanin" pitchFamily="2" charset="-78"/>
              </a:rPr>
              <a:t> </a:t>
            </a:r>
          </a:p>
          <a:p>
            <a:pPr marL="624078" indent="-514350" algn="r" rtl="1">
              <a:buFont typeface="+mj-lt"/>
              <a:buAutoNum type="arabicPeriod"/>
            </a:pPr>
            <a:r>
              <a:rPr lang="fa-IR" dirty="0" smtClean="0">
                <a:cs typeface="B Nazanin" pitchFamily="2" charset="-78"/>
              </a:rPr>
              <a:t>حضور </a:t>
            </a:r>
            <a:r>
              <a:rPr lang="en-US" dirty="0" smtClean="0">
                <a:cs typeface="B Nazanin" pitchFamily="2" charset="-78"/>
              </a:rPr>
              <a:t>mRNA</a:t>
            </a:r>
            <a:r>
              <a:rPr lang="fa-IR" dirty="0" smtClean="0">
                <a:cs typeface="B Nazanin" pitchFamily="2" charset="-78"/>
              </a:rPr>
              <a:t> در سیتوپلاسم و تولید پروتئین با همکاری ریبوزوم</a:t>
            </a:r>
          </a:p>
          <a:p>
            <a:pPr marL="624078" indent="-514350" algn="r" rtl="1">
              <a:buNone/>
            </a:pP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نکته : پروتئین ساخته شده می تواند آنزیم، ساختاری و یا تنظیمی(آلوستریک) باشد</a:t>
            </a:r>
          </a:p>
          <a:p>
            <a:pPr marL="624078" indent="-514350" algn="r" rtl="1">
              <a:buFont typeface="Wingdings" pitchFamily="2" charset="2"/>
              <a:buChar char="Ø"/>
            </a:pP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غیراستروئیدی</a:t>
            </a:r>
            <a:r>
              <a:rPr lang="fa-IR" dirty="0" smtClean="0">
                <a:cs typeface="B Nazanin" pitchFamily="2" charset="-78"/>
              </a:rPr>
              <a:t>:</a:t>
            </a:r>
          </a:p>
          <a:p>
            <a:pPr marL="624078" indent="-514350" algn="r" rtl="1">
              <a:buFont typeface="+mj-lt"/>
              <a:buAutoNum type="arabicPeriod"/>
            </a:pPr>
            <a:r>
              <a:rPr lang="fa-IR" dirty="0" smtClean="0">
                <a:cs typeface="B Nazanin" pitchFamily="2" charset="-78"/>
              </a:rPr>
              <a:t>اتصال به گیرنده غشایی</a:t>
            </a:r>
          </a:p>
          <a:p>
            <a:pPr marL="624078" indent="-514350" algn="r" rtl="1">
              <a:buFont typeface="+mj-lt"/>
              <a:buAutoNum type="arabicPeriod"/>
            </a:pPr>
            <a:r>
              <a:rPr lang="fa-IR" dirty="0" smtClean="0">
                <a:cs typeface="B Nazanin" pitchFamily="2" charset="-78"/>
              </a:rPr>
              <a:t>تولید </a:t>
            </a:r>
            <a:r>
              <a:rPr lang="en-US" dirty="0" err="1" smtClean="0">
                <a:cs typeface="B Nazanin" pitchFamily="2" charset="-78"/>
              </a:rPr>
              <a:t>cAMP</a:t>
            </a:r>
            <a:r>
              <a:rPr lang="fa-IR" dirty="0" smtClean="0">
                <a:cs typeface="B Nazanin" pitchFamily="2" charset="-78"/>
              </a:rPr>
              <a:t> بعنوان پیامبر ثانویه(توسط آدنیلات سیکلاز)</a:t>
            </a:r>
          </a:p>
          <a:p>
            <a:pPr marL="624078" indent="-514350" algn="r" rtl="1">
              <a:buFont typeface="+mj-lt"/>
              <a:buAutoNum type="arabicPeriod"/>
            </a:pPr>
            <a:r>
              <a:rPr lang="fa-IR" dirty="0" smtClean="0">
                <a:cs typeface="B Nazanin" pitchFamily="2" charset="-78"/>
              </a:rPr>
              <a:t>راه اندازی آبشار واکنشها و تاثیر بر سوبسترا جهت تغییر مورد نظر </a:t>
            </a:r>
            <a:endParaRPr lang="fa-IR" dirty="0">
              <a:cs typeface="B Nazanin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0"/>
            <a:ext cx="9036496" cy="764704"/>
          </a:xfrm>
        </p:spPr>
        <p:txBody>
          <a:bodyPr/>
          <a:lstStyle/>
          <a:p>
            <a:pPr algn="r" rtl="1"/>
            <a:r>
              <a:rPr lang="fa-IR" dirty="0" smtClean="0"/>
              <a:t>نحوه عملکرد هورمون </a:t>
            </a:r>
            <a:endParaRPr lang="fa-IR" dirty="0"/>
          </a:p>
        </p:txBody>
      </p:sp>
      <p:pic>
        <p:nvPicPr>
          <p:cNvPr id="62466" name="Picture 2" descr="stroid respon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-27384"/>
            <a:ext cx="9144000" cy="6858000"/>
          </a:xfrm>
          <a:prstGeom prst="rect">
            <a:avLst/>
          </a:prstGeom>
          <a:noFill/>
        </p:spPr>
      </p:pic>
      <p:pic>
        <p:nvPicPr>
          <p:cNvPr id="62468" name="Picture 4" descr="nonstroid  hormone respon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-27384"/>
            <a:ext cx="9144000" cy="6885384"/>
          </a:xfrm>
          <a:prstGeom prst="rect">
            <a:avLst/>
          </a:prstGeom>
          <a:noFill/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965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43472" y="908720"/>
            <a:ext cx="9505056" cy="5949280"/>
          </a:xfrm>
        </p:spPr>
        <p:txBody>
          <a:bodyPr>
            <a:no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fa-IR" dirty="0">
                <a:cs typeface="B Nazanin" pitchFamily="2" charset="-78"/>
              </a:rPr>
              <a:t>مهمترین عامل کنترل توزیع خون </a:t>
            </a:r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شریانچه</a:t>
            </a:r>
            <a:r>
              <a:rPr lang="fa-IR" sz="100" dirty="0">
                <a:cs typeface="B Nazanin" pitchFamily="2" charset="-78"/>
              </a:rPr>
              <a:t> </a:t>
            </a:r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ها</a:t>
            </a:r>
            <a:r>
              <a:rPr lang="fa-IR" dirty="0">
                <a:cs typeface="B Nazanin" pitchFamily="2" charset="-78"/>
              </a:rPr>
              <a:t> (با افزایش و کاهش قطر) هستند</a:t>
            </a:r>
          </a:p>
          <a:p>
            <a:pPr algn="r" rtl="1">
              <a:buNone/>
            </a:pP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1- خودتنظیمی</a:t>
            </a:r>
          </a:p>
          <a:p>
            <a:pPr algn="r" rtl="1">
              <a:buNone/>
            </a:pPr>
            <a:r>
              <a:rPr lang="fa-IR" dirty="0">
                <a:cs typeface="B Nazanin" pitchFamily="2" charset="-78"/>
              </a:rPr>
              <a:t>کنترل موضعی بر اساس نیاز بافت(اکسیژن(قویترین محرک)، مواد غذایی، متابولیتها(اسیدلاکتیک، یون هیدروژن، یون پتاسیم، </a:t>
            </a:r>
            <a:r>
              <a:rPr lang="en-US" dirty="0">
                <a:cs typeface="B Nazanin" pitchFamily="2" charset="-78"/>
              </a:rPr>
              <a:t>Co2</a:t>
            </a:r>
            <a:r>
              <a:rPr lang="fa-IR" dirty="0">
                <a:cs typeface="B Nazanin" pitchFamily="2" charset="-78"/>
              </a:rPr>
              <a:t>) و مواد التهاب آور</a:t>
            </a:r>
          </a:p>
          <a:p>
            <a:pPr algn="r" rtl="1">
              <a:buNone/>
            </a:pPr>
            <a:r>
              <a:rPr lang="fa-IR" dirty="0">
                <a:cs typeface="B Nazanin" pitchFamily="2" charset="-78"/>
              </a:rPr>
              <a:t> </a:t>
            </a:r>
          </a:p>
          <a:p>
            <a:pPr algn="r" rtl="1">
              <a:buNone/>
            </a:pP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2- کنترل عصبی خارجی(</a:t>
            </a:r>
            <a:r>
              <a:rPr lang="fa-IR" dirty="0">
                <a:cs typeface="B Nazanin" pitchFamily="2" charset="-78"/>
              </a:rPr>
              <a:t>دستگاه عصب </a:t>
            </a: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سمپاتیک)</a:t>
            </a:r>
          </a:p>
          <a:p>
            <a:pPr algn="r" rtl="1">
              <a:buNone/>
            </a:pPr>
            <a:r>
              <a:rPr lang="fa-IR" dirty="0">
                <a:cs typeface="B Nazanin" pitchFamily="2" charset="-78"/>
              </a:rPr>
              <a:t> (انقباض</a:t>
            </a:r>
            <a:r>
              <a:rPr lang="fa-IR" sz="1400" dirty="0">
                <a:cs typeface="B Nazanin" pitchFamily="2" charset="-78"/>
              </a:rPr>
              <a:t> </a:t>
            </a:r>
            <a:r>
              <a:rPr lang="fa-IR" dirty="0">
                <a:cs typeface="B Nazanin" pitchFamily="2" charset="-78"/>
              </a:rPr>
              <a:t>ملایم عضلات دیواره عروق در حالت</a:t>
            </a:r>
            <a:r>
              <a:rPr lang="fa-IR" sz="1050" dirty="0">
                <a:cs typeface="B Nazanin" pitchFamily="2" charset="-78"/>
              </a:rPr>
              <a:t> </a:t>
            </a:r>
            <a:r>
              <a:rPr lang="fa-IR" dirty="0">
                <a:cs typeface="B Nazanin" pitchFamily="2" charset="-78"/>
              </a:rPr>
              <a:t>استراحت </a:t>
            </a: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تون</a:t>
            </a:r>
            <a:r>
              <a:rPr lang="fa-IR" sz="1200" b="1" dirty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وازوموتور </a:t>
            </a:r>
            <a:r>
              <a:rPr lang="fa-IR" dirty="0">
                <a:cs typeface="B Nazanin" pitchFamily="2" charset="-78"/>
              </a:rPr>
              <a:t>نامیده میشود)</a:t>
            </a:r>
          </a:p>
          <a:p>
            <a:pPr algn="r" rtl="1">
              <a:buNone/>
            </a:pPr>
            <a:r>
              <a:rPr lang="fa-IR" dirty="0">
                <a:cs typeface="B Nazanin" pitchFamily="2" charset="-78"/>
              </a:rPr>
              <a:t> تحریک اعصاب سمپاتیک سبب </a:t>
            </a:r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تنگی اکثر عروق خونی </a:t>
            </a:r>
            <a:r>
              <a:rPr lang="fa-IR" dirty="0">
                <a:cs typeface="B Nazanin" pitchFamily="2" charset="-78"/>
              </a:rPr>
              <a:t>میشود اما برخی از تارهای</a:t>
            </a:r>
          </a:p>
          <a:p>
            <a:pPr algn="r" rtl="1">
              <a:buNone/>
            </a:pPr>
            <a:r>
              <a:rPr lang="fa-IR" dirty="0">
                <a:cs typeface="B Nazanin" pitchFamily="2" charset="-78"/>
              </a:rPr>
              <a:t> این دستگاه سبب </a:t>
            </a:r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افزایش قطر عروق </a:t>
            </a:r>
            <a:r>
              <a:rPr lang="fa-IR" dirty="0">
                <a:cs typeface="B Nazanin" pitchFamily="2" charset="-78"/>
              </a:rPr>
              <a:t>اندام هایی مانند </a:t>
            </a:r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قلب</a:t>
            </a:r>
            <a:r>
              <a:rPr lang="fa-IR" dirty="0">
                <a:cs typeface="B Nazanin" pitchFamily="2" charset="-78"/>
              </a:rPr>
              <a:t> و </a:t>
            </a:r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عضلات اسکلتی </a:t>
            </a:r>
            <a:r>
              <a:rPr lang="fa-IR" dirty="0">
                <a:cs typeface="B Nazanin" pitchFamily="2" charset="-78"/>
              </a:rPr>
              <a:t>میشود</a:t>
            </a:r>
          </a:p>
          <a:p>
            <a:pPr algn="r" rtl="1">
              <a:buNone/>
            </a:pPr>
            <a:r>
              <a:rPr lang="fa-IR" dirty="0">
                <a:cs typeface="B Nazanin" pitchFamily="2" charset="-78"/>
              </a:rPr>
              <a:t> </a:t>
            </a:r>
          </a:p>
          <a:p>
            <a:pPr algn="r" rtl="1">
              <a:buNone/>
            </a:pPr>
            <a:r>
              <a:rPr lang="fa-IR" dirty="0">
                <a:cs typeface="B Nazanin" pitchFamily="2" charset="-78"/>
              </a:rPr>
              <a:t> </a:t>
            </a: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نکته</a:t>
            </a:r>
            <a:r>
              <a:rPr lang="fa-IR" dirty="0">
                <a:cs typeface="B Nazanin" pitchFamily="2" charset="-78"/>
              </a:rPr>
              <a:t>: با انقباض عضلات دیواره </a:t>
            </a:r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سیاهرگچه ها و سیاهرگها</a:t>
            </a:r>
            <a:r>
              <a:rPr lang="fa-IR" dirty="0">
                <a:cs typeface="B Nazanin" pitchFamily="2" charset="-78"/>
              </a:rPr>
              <a:t>، بازگشت خون به قلب افزایش می یابد</a:t>
            </a:r>
            <a:endParaRPr lang="fa-IR" dirty="0">
              <a:cs typeface="B Nazanin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0"/>
            <a:ext cx="9036496" cy="764704"/>
          </a:xfrm>
        </p:spPr>
        <p:txBody>
          <a:bodyPr/>
          <a:lstStyle/>
          <a:p>
            <a:pPr algn="r" rtl="1"/>
            <a:r>
              <a:rPr lang="fa-IR" dirty="0" smtClean="0"/>
              <a:t>مکانیزم های توزیع خون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9374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43472" y="908720"/>
            <a:ext cx="9505056" cy="5949280"/>
          </a:xfrm>
        </p:spPr>
        <p:txBody>
          <a:bodyPr/>
          <a:lstStyle/>
          <a:p>
            <a:pPr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b="1" dirty="0" smtClean="0">
                <a:cs typeface="B Nazanin" pitchFamily="2" charset="-78"/>
              </a:rPr>
              <a:t>فشاری که خون به دیواره عروق وارد می</a:t>
            </a:r>
            <a:r>
              <a:rPr lang="fa-IR" sz="100" b="1" dirty="0">
                <a:cs typeface="B Nazanin" pitchFamily="2" charset="-78"/>
              </a:rPr>
              <a:t> </a:t>
            </a:r>
            <a:r>
              <a:rPr lang="fa-IR" b="1" dirty="0" smtClean="0">
                <a:cs typeface="B Nazanin" pitchFamily="2" charset="-78"/>
              </a:rPr>
              <a:t>کند</a:t>
            </a:r>
          </a:p>
          <a:p>
            <a:pPr marL="624078" indent="-514350" algn="r" rtl="1">
              <a:lnSpc>
                <a:spcPct val="150000"/>
              </a:lnSpc>
              <a:buFont typeface="+mj-lt"/>
              <a:buAutoNum type="arabicPeriod"/>
            </a:pPr>
            <a:r>
              <a:rPr lang="fa-IR" b="1" dirty="0" smtClean="0">
                <a:cs typeface="B Nazanin" pitchFamily="2" charset="-78"/>
              </a:rPr>
              <a:t>فشارخون سیستولی</a:t>
            </a:r>
          </a:p>
          <a:p>
            <a:pPr marL="624078" indent="-514350" algn="r" rtl="1">
              <a:lnSpc>
                <a:spcPct val="150000"/>
              </a:lnSpc>
              <a:buFont typeface="+mj-lt"/>
              <a:buAutoNum type="arabicPeriod"/>
            </a:pPr>
            <a:r>
              <a:rPr lang="fa-IR" b="1" dirty="0" smtClean="0">
                <a:cs typeface="B Nazanin" pitchFamily="2" charset="-78"/>
              </a:rPr>
              <a:t>فشارخون دیاستولی</a:t>
            </a:r>
          </a:p>
          <a:p>
            <a:pPr marL="624078" indent="-514350" algn="r" rtl="1">
              <a:lnSpc>
                <a:spcPct val="150000"/>
              </a:lnSpc>
              <a:buFont typeface="+mj-lt"/>
              <a:buAutoNum type="arabicPeriod"/>
            </a:pPr>
            <a:endParaRPr lang="fa-IR" b="1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b="1" dirty="0" smtClean="0">
                <a:cs typeface="B Nazanin" pitchFamily="2" charset="-78"/>
              </a:rPr>
              <a:t>فشارخون متوسط= فشارخون دیاستولی + </a:t>
            </a:r>
            <a:r>
              <a:rPr lang="fa-IR" b="1" u="sng" dirty="0" smtClean="0">
                <a:cs typeface="B Nazanin" pitchFamily="2" charset="-78"/>
              </a:rPr>
              <a:t>1</a:t>
            </a:r>
            <a:r>
              <a:rPr lang="fa-IR" b="1" dirty="0" smtClean="0">
                <a:cs typeface="B Nazanin" pitchFamily="2" charset="-78"/>
              </a:rPr>
              <a:t> (فشارسیستولی-فشاردیاستولی)</a:t>
            </a:r>
          </a:p>
          <a:p>
            <a:pPr algn="r" rtl="1">
              <a:buNone/>
            </a:pPr>
            <a:r>
              <a:rPr lang="fa-IR" b="1" dirty="0" smtClean="0">
                <a:cs typeface="B Nazanin" pitchFamily="2" charset="-78"/>
              </a:rPr>
              <a:t>                                                                      3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b="1" dirty="0" smtClean="0">
                <a:cs typeface="B Nazanin" pitchFamily="2" charset="-78"/>
              </a:rPr>
              <a:t>فشار خون بالا یا </a:t>
            </a: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هایپرتانسیون </a:t>
            </a:r>
            <a:endParaRPr lang="fa-IR" b="1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0"/>
            <a:ext cx="9036496" cy="764704"/>
          </a:xfrm>
        </p:spPr>
        <p:txBody>
          <a:bodyPr/>
          <a:lstStyle/>
          <a:p>
            <a:pPr algn="r" rtl="1"/>
            <a:r>
              <a:rPr lang="fa-IR" dirty="0" smtClean="0"/>
              <a:t>فشار خون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68078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692696"/>
            <a:ext cx="9144000" cy="6165304"/>
          </a:xfrm>
        </p:spPr>
        <p:txBody>
          <a:bodyPr>
            <a:noAutofit/>
          </a:bodyPr>
          <a:lstStyle/>
          <a:p>
            <a:pPr algn="r" rtl="1">
              <a:buNone/>
            </a:pP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اعمال خون</a:t>
            </a:r>
          </a:p>
          <a:p>
            <a:pPr marL="624078" indent="-514350" algn="r" rtl="1">
              <a:buFont typeface="+mj-lt"/>
              <a:buAutoNum type="arabicPeriod"/>
            </a:pPr>
            <a:r>
              <a:rPr lang="fa-IR" b="1" dirty="0">
                <a:cs typeface="B Nazanin" pitchFamily="2" charset="-78"/>
              </a:rPr>
              <a:t>انتقال مواد</a:t>
            </a:r>
          </a:p>
          <a:p>
            <a:pPr marL="624078" indent="-514350" algn="r" rtl="1">
              <a:buFont typeface="+mj-lt"/>
              <a:buAutoNum type="arabicPeriod"/>
            </a:pPr>
            <a:r>
              <a:rPr lang="fa-IR" b="1" dirty="0">
                <a:cs typeface="B Nazanin" pitchFamily="2" charset="-78"/>
              </a:rPr>
              <a:t>تنطیم دمای بدن</a:t>
            </a:r>
          </a:p>
          <a:p>
            <a:pPr marL="624078" indent="-514350" algn="r" rtl="1">
              <a:buFont typeface="+mj-lt"/>
              <a:buAutoNum type="arabicPeriod"/>
            </a:pPr>
            <a:r>
              <a:rPr lang="fa-IR" b="1" dirty="0">
                <a:cs typeface="B Nazanin" pitchFamily="2" charset="-78"/>
              </a:rPr>
              <a:t>حفظ تعادل اسیدی-بازی</a:t>
            </a:r>
          </a:p>
          <a:p>
            <a:pPr marL="624078" indent="-514350" algn="r" rtl="1">
              <a:buNone/>
            </a:pPr>
            <a:endParaRPr lang="fa-IR" b="1" dirty="0">
              <a:cs typeface="B Nazanin" pitchFamily="2" charset="-78"/>
            </a:endParaRPr>
          </a:p>
          <a:p>
            <a:pPr marL="624078" indent="-514350" algn="r" rtl="1">
              <a:buNone/>
            </a:pP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حجم و ترکیب خون</a:t>
            </a:r>
          </a:p>
          <a:p>
            <a:pPr marL="624078" indent="-514350" algn="r" rtl="1">
              <a:buFont typeface="Wingdings" pitchFamily="2" charset="2"/>
              <a:buChar char="Ø"/>
            </a:pPr>
            <a:r>
              <a:rPr lang="fa-IR" b="1" dirty="0">
                <a:cs typeface="B Nazanin" pitchFamily="2" charset="-78"/>
              </a:rPr>
              <a:t>مردان 6-5 لیتر و زنان 5-4 لیتر</a:t>
            </a:r>
          </a:p>
          <a:p>
            <a:pPr marL="624078" indent="-514350" algn="r" rtl="1">
              <a:buFont typeface="Wingdings" pitchFamily="2" charset="2"/>
              <a:buChar char="Ø"/>
            </a:pPr>
            <a:r>
              <a:rPr lang="fa-IR" b="1" dirty="0">
                <a:cs typeface="B Nazanin" pitchFamily="2" charset="-78"/>
              </a:rPr>
              <a:t>60-55% پلاسما و 45-40% هماتوکریت(گلبول قرمز)</a:t>
            </a:r>
          </a:p>
          <a:p>
            <a:pPr marL="624078" indent="-514350" algn="r" rtl="1">
              <a:buNone/>
            </a:pPr>
            <a:endParaRPr lang="fa-IR" b="1" dirty="0">
              <a:cs typeface="B Nazanin" pitchFamily="2" charset="-78"/>
            </a:endParaRPr>
          </a:p>
          <a:p>
            <a:pPr marL="624078" indent="-514350" algn="r" rtl="1">
              <a:buNone/>
            </a:pP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عناصر خون</a:t>
            </a:r>
          </a:p>
          <a:p>
            <a:pPr marL="624078" indent="-514350" algn="r" rtl="1">
              <a:buFont typeface="Wingdings" pitchFamily="2" charset="2"/>
              <a:buChar char="Ø"/>
            </a:pPr>
            <a:r>
              <a:rPr lang="fa-IR" b="1" dirty="0">
                <a:cs typeface="B Nazanin" pitchFamily="2" charset="-78"/>
              </a:rPr>
              <a:t>گلبول قرمز(اریتروسیت)</a:t>
            </a:r>
          </a:p>
          <a:p>
            <a:pPr marL="624078" indent="-514350" algn="r" rtl="1">
              <a:buFont typeface="Wingdings" pitchFamily="2" charset="2"/>
              <a:buChar char="Ø"/>
            </a:pPr>
            <a:r>
              <a:rPr lang="fa-IR" b="1" dirty="0">
                <a:cs typeface="B Nazanin" pitchFamily="2" charset="-78"/>
              </a:rPr>
              <a:t>گلبول سفید(لکوسیت)</a:t>
            </a:r>
          </a:p>
          <a:p>
            <a:pPr marL="624078" indent="-514350" algn="r" rtl="1">
              <a:buFont typeface="Wingdings" pitchFamily="2" charset="2"/>
              <a:buChar char="Ø"/>
            </a:pPr>
            <a:r>
              <a:rPr lang="fa-IR" b="1" dirty="0">
                <a:cs typeface="B Nazanin" pitchFamily="2" charset="-78"/>
              </a:rPr>
              <a:t>پلاکت</a:t>
            </a:r>
            <a:endParaRPr lang="fa-IR" b="1" dirty="0">
              <a:cs typeface="B Nazanin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0"/>
            <a:ext cx="9036496" cy="692696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dirty="0" smtClean="0">
                <a:solidFill>
                  <a:srgbClr val="002060"/>
                </a:solidFill>
              </a:rPr>
              <a:t>خون</a:t>
            </a:r>
            <a:endParaRPr lang="fa-I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05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836712"/>
            <a:ext cx="9144000" cy="6021288"/>
          </a:xfrm>
        </p:spPr>
        <p:txBody>
          <a:bodyPr>
            <a:norm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fa-IR" b="1" dirty="0">
                <a:cs typeface="B Nazanin" pitchFamily="2" charset="-78"/>
              </a:rPr>
              <a:t>هر گلبول قرمز دارای 250 میلیون مولکول هموگلوبین است</a:t>
            </a:r>
          </a:p>
          <a:p>
            <a:pPr algn="r" rtl="1">
              <a:buFont typeface="Wingdings" pitchFamily="2" charset="2"/>
              <a:buChar char="Ø"/>
            </a:pPr>
            <a:endParaRPr lang="fa-IR" b="1" dirty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b="1" dirty="0">
                <a:cs typeface="B Nazanin" pitchFamily="2" charset="-78"/>
              </a:rPr>
              <a:t>هر هموگلوبین به 4 مولکول اکسیژن می پیوندد</a:t>
            </a:r>
          </a:p>
          <a:p>
            <a:pPr algn="r" rtl="1">
              <a:buFont typeface="Wingdings" pitchFamily="2" charset="2"/>
              <a:buChar char="Ø"/>
            </a:pPr>
            <a:endParaRPr lang="fa-IR" b="1" dirty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b="1" dirty="0">
                <a:cs typeface="B Nazanin" pitchFamily="2" charset="-78"/>
              </a:rPr>
              <a:t>در هر 100 میلی لیتر خون 15 گرم هموگلوبین وجود دارد </a:t>
            </a:r>
          </a:p>
          <a:p>
            <a:pPr algn="r" rtl="1">
              <a:buFont typeface="Wingdings" pitchFamily="2" charset="2"/>
              <a:buChar char="Ø"/>
            </a:pPr>
            <a:endParaRPr lang="fa-IR" b="1" dirty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b="1" dirty="0">
                <a:cs typeface="B Nazanin" pitchFamily="2" charset="-78"/>
              </a:rPr>
              <a:t>هر گرم هموگلوبین با  1/34 میلی لیتر اکسیژن ترکیب می شود</a:t>
            </a:r>
          </a:p>
          <a:p>
            <a:pPr algn="r" rtl="1">
              <a:buFont typeface="Wingdings" pitchFamily="2" charset="2"/>
              <a:buChar char="Ø"/>
            </a:pPr>
            <a:endParaRPr lang="fa-IR" b="1" dirty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هر دسی لیتر خون(100 میلی لیتر) حامل 20 میلی لیتر اکسیژن است</a:t>
            </a:r>
          </a:p>
          <a:p>
            <a:pPr algn="r" rtl="1">
              <a:buFont typeface="Wingdings" pitchFamily="2" charset="2"/>
              <a:buChar char="Ø"/>
            </a:pPr>
            <a:endParaRPr lang="fa-IR" b="1" dirty="0">
              <a:solidFill>
                <a:srgbClr val="FF0000"/>
              </a:solidFill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گران روی یا ویسکوزیته خون: مقاومت در برابر جریان خون است   </a:t>
            </a:r>
            <a:endParaRPr lang="fa-IR" b="1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0"/>
            <a:ext cx="9036496" cy="764704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rgbClr val="002060"/>
                </a:solidFill>
              </a:rPr>
              <a:t>اریتروسیت(فاقد هسته)</a:t>
            </a:r>
            <a:endParaRPr lang="fa-I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59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43472" y="908720"/>
            <a:ext cx="9505056" cy="5949280"/>
          </a:xfrm>
        </p:spPr>
        <p:txBody>
          <a:bodyPr/>
          <a:lstStyle/>
          <a:p>
            <a:pPr algn="r" rtl="1">
              <a:buFont typeface="Wingdings" pitchFamily="2" charset="2"/>
              <a:buChar char="Ø"/>
            </a:pPr>
            <a:r>
              <a:rPr lang="fa-IR" b="1" dirty="0" smtClean="0">
                <a:cs typeface="B Nazanin" pitchFamily="2" charset="-78"/>
              </a:rPr>
              <a:t>حداکثر ضربان قلب(سن -220)</a:t>
            </a:r>
          </a:p>
          <a:p>
            <a:pPr algn="r" rtl="1">
              <a:buFont typeface="Wingdings" pitchFamily="2" charset="2"/>
              <a:buChar char="Ø"/>
            </a:pPr>
            <a:endParaRPr lang="fa-IR" b="1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ضربان قلب نشان</a:t>
            </a:r>
            <a:r>
              <a:rPr lang="fa-IR" b="1" dirty="0" smtClean="0">
                <a:cs typeface="B Nazanin" pitchFamily="2" charset="-78"/>
              </a:rPr>
              <a:t>( در ورزش)</a:t>
            </a:r>
          </a:p>
          <a:p>
            <a:pPr algn="r" rtl="1">
              <a:buFont typeface="Wingdings" pitchFamily="2" charset="2"/>
              <a:buChar char="Ø"/>
            </a:pPr>
            <a:endParaRPr lang="fa-IR" b="1" dirty="0" smtClean="0">
              <a:cs typeface="B Nazanin" pitchFamily="2" charset="-78"/>
            </a:endParaRPr>
          </a:p>
          <a:p>
            <a:pPr marL="624078" indent="-514350" algn="r" rtl="1">
              <a:buFont typeface="+mj-lt"/>
              <a:buAutoNum type="arabicPeriod"/>
            </a:pPr>
            <a:r>
              <a:rPr lang="fa-IR" b="1" dirty="0" smtClean="0">
                <a:cs typeface="B Nazanin" pitchFamily="2" charset="-78"/>
              </a:rPr>
              <a:t>درصدی از حداکثر ضربان قلب</a:t>
            </a:r>
          </a:p>
          <a:p>
            <a:pPr marL="624078" indent="-514350" algn="r" rtl="1">
              <a:buFont typeface="+mj-lt"/>
              <a:buAutoNum type="arabicPeriod"/>
            </a:pPr>
            <a:endParaRPr lang="fa-IR" b="1" dirty="0" smtClean="0">
              <a:cs typeface="B Nazanin" pitchFamily="2" charset="-78"/>
            </a:endParaRPr>
          </a:p>
          <a:p>
            <a:pPr marL="624078" indent="-514350" algn="r" rtl="1">
              <a:buFont typeface="+mj-lt"/>
              <a:buAutoNum type="arabicPeriod"/>
            </a:pPr>
            <a:r>
              <a:rPr lang="fa-IR" b="1" dirty="0" smtClean="0">
                <a:cs typeface="B Nazanin" pitchFamily="2" charset="-78"/>
              </a:rPr>
              <a:t>درصدی از ضربان به روش </a:t>
            </a: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کاروونن</a:t>
            </a:r>
            <a:r>
              <a:rPr lang="fa-IR" b="1" dirty="0" smtClean="0">
                <a:cs typeface="B Nazanin" pitchFamily="2" charset="-78"/>
              </a:rPr>
              <a:t> (معادل حداکثر اکسیژن مصرفی)</a:t>
            </a:r>
          </a:p>
          <a:p>
            <a:pPr marL="624078" indent="-514350" algn="r" rtl="1">
              <a:buFont typeface="+mj-lt"/>
              <a:buAutoNum type="arabicPeriod"/>
            </a:pPr>
            <a:endParaRPr lang="fa-IR" b="1" dirty="0" smtClean="0">
              <a:cs typeface="B Nazanin" pitchFamily="2" charset="-78"/>
            </a:endParaRPr>
          </a:p>
          <a:p>
            <a:pPr marL="624078" indent="-514350" algn="r" rtl="1">
              <a:buNone/>
            </a:pPr>
            <a:r>
              <a:rPr lang="en-US" b="1" dirty="0" smtClean="0">
                <a:cs typeface="B Nazanin" pitchFamily="2" charset="-78"/>
              </a:rPr>
              <a:t>]</a:t>
            </a:r>
            <a:r>
              <a:rPr lang="fa-IR" b="1" dirty="0" smtClean="0">
                <a:cs typeface="B Nazanin" pitchFamily="2" charset="-78"/>
              </a:rPr>
              <a:t>(حداکثر</a:t>
            </a:r>
            <a:r>
              <a:rPr lang="fa-IR" sz="100" b="1" dirty="0">
                <a:cs typeface="B Nazanin" pitchFamily="2" charset="-78"/>
              </a:rPr>
              <a:t> </a:t>
            </a:r>
            <a:r>
              <a:rPr lang="fa-IR" b="1" dirty="0" smtClean="0">
                <a:cs typeface="B Nazanin" pitchFamily="2" charset="-78"/>
              </a:rPr>
              <a:t>ضربان قلب-ضربان استراحت)</a:t>
            </a:r>
            <a:r>
              <a:rPr lang="fa-IR" b="1" dirty="0" smtClean="0">
                <a:cs typeface="B Nazanin"/>
              </a:rPr>
              <a:t>×درصد مورد نظر</a:t>
            </a:r>
            <a:r>
              <a:rPr lang="en-US" b="1" dirty="0" smtClean="0">
                <a:cs typeface="B Nazanin"/>
              </a:rPr>
              <a:t>[</a:t>
            </a:r>
            <a:r>
              <a:rPr lang="fa-IR" b="1" dirty="0" smtClean="0">
                <a:cs typeface="B Nazanin"/>
              </a:rPr>
              <a:t>+ضربان استراحتی</a:t>
            </a:r>
            <a:endParaRPr lang="fa-IR" b="1" dirty="0">
              <a:cs typeface="B Nazanin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0"/>
            <a:ext cx="9036496" cy="764704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rgbClr val="FF0000"/>
                </a:solidFill>
              </a:rPr>
              <a:t>ضربان قلب</a:t>
            </a:r>
            <a:endParaRPr lang="fa-I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58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908720"/>
            <a:ext cx="9252520" cy="5949280"/>
          </a:xfrm>
        </p:spPr>
        <p:txBody>
          <a:bodyPr>
            <a:normAutofit lnSpcReduction="10000"/>
          </a:bodyPr>
          <a:lstStyle/>
          <a:p>
            <a:pPr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b="1" dirty="0">
                <a:cs typeface="B Nazanin" pitchFamily="2" charset="-78"/>
              </a:rPr>
              <a:t>اصلی ترین عامل تعیین کننده </a:t>
            </a: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ظرفیت استقامت قلبی-تنفسی </a:t>
            </a:r>
            <a:r>
              <a:rPr lang="fa-IR" b="1" dirty="0">
                <a:cs typeface="B Nazanin" pitchFamily="2" charset="-78"/>
              </a:rPr>
              <a:t>در ورزش بیشینه است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Ø"/>
            </a:pPr>
            <a:endParaRPr lang="fa-IR" b="1" dirty="0">
              <a:cs typeface="B Nazanin" pitchFamily="2" charset="-78"/>
            </a:endParaRPr>
          </a:p>
          <a:p>
            <a:pPr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عوامل تعیین کننده حجم ضربه ای</a:t>
            </a:r>
          </a:p>
          <a:p>
            <a:pPr marL="624078" indent="-514350" algn="r" rtl="1">
              <a:lnSpc>
                <a:spcPct val="150000"/>
              </a:lnSpc>
              <a:buFont typeface="+mj-lt"/>
              <a:buAutoNum type="arabicPeriod"/>
            </a:pPr>
            <a:r>
              <a:rPr lang="fa-IR" b="1" dirty="0">
                <a:cs typeface="B Nazanin" pitchFamily="2" charset="-78"/>
              </a:rPr>
              <a:t>حجم خون برگشتی</a:t>
            </a:r>
          </a:p>
          <a:p>
            <a:pPr marL="624078" indent="-514350" algn="r" rtl="1">
              <a:lnSpc>
                <a:spcPct val="150000"/>
              </a:lnSpc>
              <a:buFont typeface="+mj-lt"/>
              <a:buAutoNum type="arabicPeriod"/>
            </a:pPr>
            <a:r>
              <a:rPr lang="fa-IR" b="1" dirty="0">
                <a:cs typeface="B Nazanin" pitchFamily="2" charset="-78"/>
              </a:rPr>
              <a:t>اتساع پذیری بطنی</a:t>
            </a:r>
          </a:p>
          <a:p>
            <a:pPr marL="624078" indent="-514350" algn="r" rtl="1">
              <a:lnSpc>
                <a:spcPct val="150000"/>
              </a:lnSpc>
              <a:buFont typeface="+mj-lt"/>
              <a:buAutoNum type="arabicPeriod"/>
            </a:pPr>
            <a:r>
              <a:rPr lang="fa-IR" b="1" dirty="0">
                <a:cs typeface="B Nazanin" pitchFamily="2" charset="-78"/>
              </a:rPr>
              <a:t>انقباض پذیری بطنی</a:t>
            </a:r>
          </a:p>
          <a:p>
            <a:pPr marL="624078" indent="-514350" algn="r" rtl="1">
              <a:lnSpc>
                <a:spcPct val="150000"/>
              </a:lnSpc>
              <a:buFont typeface="+mj-lt"/>
              <a:buAutoNum type="arabicPeriod"/>
            </a:pPr>
            <a:r>
              <a:rPr lang="fa-IR" b="1" dirty="0">
                <a:cs typeface="B Nazanin" pitchFamily="2" charset="-78"/>
              </a:rPr>
              <a:t>مقاومت سرخرگ آئورت یا ششی </a:t>
            </a:r>
            <a:endParaRPr lang="fa-IR" b="1" dirty="0">
              <a:cs typeface="B Nazanin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0"/>
            <a:ext cx="9036496" cy="764704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rgbClr val="FF0000"/>
                </a:solidFill>
              </a:rPr>
              <a:t>حجم ضربه ای</a:t>
            </a:r>
            <a:endParaRPr lang="fa-I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18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15480" y="908720"/>
            <a:ext cx="9396536" cy="5949280"/>
          </a:xfrm>
        </p:spPr>
        <p:txBody>
          <a:bodyPr>
            <a:normAutofit lnSpcReduction="10000"/>
          </a:bodyPr>
          <a:lstStyle/>
          <a:p>
            <a:pPr algn="r" rtl="1">
              <a:buFont typeface="Wingdings" pitchFamily="2" charset="2"/>
              <a:buChar char="Ø"/>
            </a:pPr>
            <a:r>
              <a:rPr lang="fa-IR" sz="3200" b="1" dirty="0">
                <a:cs typeface="B Nazanin" pitchFamily="2" charset="-78"/>
              </a:rPr>
              <a:t>حداکثر افزایش حجم ضربه ای در فعالیت هایی با </a:t>
            </a: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شدت 60-40</a:t>
            </a:r>
            <a:r>
              <a:rPr lang="fa-IR" sz="3200" b="1" dirty="0">
                <a:cs typeface="B Nazanin" pitchFamily="2" charset="-78"/>
              </a:rPr>
              <a:t> حداکثراکسیژن مصرفی است</a:t>
            </a:r>
          </a:p>
          <a:p>
            <a:pPr algn="r" rtl="1">
              <a:buFont typeface="Wingdings" pitchFamily="2" charset="2"/>
              <a:buChar char="Ø"/>
            </a:pPr>
            <a:endParaRPr lang="fa-IR" sz="3200" b="1" dirty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sz="3200" b="1" dirty="0">
                <a:cs typeface="B Nazanin" pitchFamily="2" charset="-78"/>
              </a:rPr>
              <a:t>حجم ضربه</a:t>
            </a:r>
            <a:r>
              <a:rPr lang="fa-IR" sz="200" b="1" dirty="0">
                <a:cs typeface="B Nazanin" pitchFamily="2" charset="-78"/>
              </a:rPr>
              <a:t> </a:t>
            </a:r>
            <a:r>
              <a:rPr lang="fa-IR" sz="3200" b="1" dirty="0">
                <a:cs typeface="B Nazanin" pitchFamily="2" charset="-78"/>
              </a:rPr>
              <a:t>ای غیرورزشکار(استراحت60-50،ورزش</a:t>
            </a:r>
            <a:r>
              <a:rPr lang="en-US" sz="3200" b="1" dirty="0">
                <a:cs typeface="B Nazanin" pitchFamily="2" charset="-78"/>
              </a:rPr>
              <a:t>ml</a:t>
            </a:r>
            <a:r>
              <a:rPr lang="fa-IR" sz="3200" b="1" dirty="0">
                <a:cs typeface="B Nazanin" pitchFamily="2" charset="-78"/>
              </a:rPr>
              <a:t> 120-100)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3200" b="1" dirty="0">
                <a:cs typeface="B Nazanin" pitchFamily="2" charset="-78"/>
              </a:rPr>
              <a:t>حجم ضربه</a:t>
            </a:r>
            <a:r>
              <a:rPr lang="fa-IR" sz="200" b="1" dirty="0">
                <a:cs typeface="B Nazanin" pitchFamily="2" charset="-78"/>
              </a:rPr>
              <a:t> </a:t>
            </a:r>
            <a:r>
              <a:rPr lang="fa-IR" sz="3200" b="1" dirty="0">
                <a:cs typeface="B Nazanin" pitchFamily="2" charset="-78"/>
              </a:rPr>
              <a:t>ای ورزشکار(استراحت110-80،ورزش</a:t>
            </a:r>
            <a:r>
              <a:rPr lang="en-US" sz="3200" b="1" dirty="0">
                <a:cs typeface="B Nazanin" pitchFamily="2" charset="-78"/>
              </a:rPr>
              <a:t>ml</a:t>
            </a:r>
            <a:r>
              <a:rPr lang="fa-IR" sz="3200" b="1" dirty="0">
                <a:cs typeface="B Nazanin" pitchFamily="2" charset="-78"/>
              </a:rPr>
              <a:t> 200-160)</a:t>
            </a:r>
          </a:p>
          <a:p>
            <a:pPr algn="r" rtl="1">
              <a:buFont typeface="Wingdings" pitchFamily="2" charset="2"/>
              <a:buChar char="Ø"/>
            </a:pPr>
            <a:endParaRPr lang="fa-IR" sz="3200" b="1" dirty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sz="3200" b="1" dirty="0">
                <a:cs typeface="B Nazanin" pitchFamily="2" charset="-78"/>
              </a:rPr>
              <a:t>علل افزایش حجم ضربه ای</a:t>
            </a:r>
          </a:p>
          <a:p>
            <a:pPr marL="624078" indent="-514350" algn="r" rtl="1">
              <a:buFont typeface="+mj-lt"/>
              <a:buAutoNum type="arabicPeriod"/>
            </a:pPr>
            <a:r>
              <a:rPr lang="fa-IR" sz="3200" b="1" dirty="0">
                <a:cs typeface="B Nazanin" pitchFamily="2" charset="-78"/>
              </a:rPr>
              <a:t>مکانیزم فرانک- استارلینگ (افزایش کشش بطن)</a:t>
            </a:r>
          </a:p>
          <a:p>
            <a:pPr marL="624078" indent="-514350" algn="r" rtl="1">
              <a:buFont typeface="+mj-lt"/>
              <a:buAutoNum type="arabicPeriod"/>
            </a:pPr>
            <a:r>
              <a:rPr lang="fa-IR" sz="3200" b="1" dirty="0">
                <a:cs typeface="B Nazanin" pitchFamily="2" charset="-78"/>
              </a:rPr>
              <a:t>افزایش انقباض پذیری بطن</a:t>
            </a:r>
          </a:p>
          <a:p>
            <a:pPr marL="624078" indent="-514350" algn="r" rtl="1">
              <a:buNone/>
            </a:pPr>
            <a:r>
              <a:rPr lang="fa-IR" b="1" dirty="0">
                <a:cs typeface="B Nazanin" pitchFamily="2" charset="-78"/>
              </a:rPr>
              <a:t>نکته: </a:t>
            </a:r>
            <a:r>
              <a:rPr lang="fa-IR" b="1" dirty="0">
                <a:solidFill>
                  <a:srgbClr val="FF0000"/>
                </a:solidFill>
                <a:cs typeface="B Nazanin"/>
              </a:rPr>
              <a:t>افزایش خون بازگشتی و ایجاد کشش در بطنها پیش بار</a:t>
            </a:r>
            <a:r>
              <a:rPr lang="en-US" b="1" dirty="0">
                <a:solidFill>
                  <a:srgbClr val="FF0000"/>
                </a:solidFill>
                <a:cs typeface="B Nazanin"/>
              </a:rPr>
              <a:t>preload</a:t>
            </a:r>
            <a:r>
              <a:rPr lang="fa-IR" b="1" dirty="0">
                <a:solidFill>
                  <a:srgbClr val="FF0000"/>
                </a:solidFill>
                <a:cs typeface="B Nazanin"/>
              </a:rPr>
              <a:t> و افزایش مقاومت در برابر خروج خون از قلب پس بار </a:t>
            </a:r>
            <a:r>
              <a:rPr lang="en-US" b="1" dirty="0" err="1">
                <a:solidFill>
                  <a:srgbClr val="FF0000"/>
                </a:solidFill>
                <a:cs typeface="B Nazanin"/>
              </a:rPr>
              <a:t>Afterload</a:t>
            </a:r>
            <a:r>
              <a:rPr lang="fa-IR" b="1" dirty="0">
                <a:solidFill>
                  <a:srgbClr val="FF0000"/>
                </a:solidFill>
                <a:cs typeface="B Nazanin"/>
              </a:rPr>
              <a:t> نامیده می شود</a:t>
            </a:r>
            <a:endParaRPr lang="fa-IR" b="1" dirty="0">
              <a:solidFill>
                <a:srgbClr val="FF0000"/>
              </a:solidFill>
              <a:cs typeface="B Nazanin" pitchFamily="2" charset="-78"/>
            </a:endParaRPr>
          </a:p>
          <a:p>
            <a:pPr marL="624078" indent="-514350" algn="r" rtl="1">
              <a:buNone/>
            </a:pPr>
            <a:endParaRPr lang="fa-IR" sz="3200" b="1" dirty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endParaRPr lang="fa-IR" sz="3200" b="1" dirty="0">
              <a:cs typeface="B Nazanin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0"/>
            <a:ext cx="9036496" cy="764704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rgbClr val="FF0000"/>
                </a:solidFill>
              </a:rPr>
              <a:t>حجم ضربه ای در ورزش</a:t>
            </a:r>
            <a:endParaRPr lang="fa-I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67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908720"/>
            <a:ext cx="9144000" cy="5949280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b="1" dirty="0">
                <a:cs typeface="B Nazanin" pitchFamily="2" charset="-78"/>
              </a:rPr>
              <a:t>در حالت استراحت 5 لیتر در دقیقه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Ø"/>
            </a:pPr>
            <a:endParaRPr lang="fa-IR" b="1" dirty="0">
              <a:cs typeface="B Nazanin" pitchFamily="2" charset="-78"/>
            </a:endParaRPr>
          </a:p>
          <a:p>
            <a:pPr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b="1" dirty="0">
                <a:cs typeface="B Nazanin" pitchFamily="2" charset="-78"/>
              </a:rPr>
              <a:t>در ورزش 40-20 لیتر در دقیقه(رابطه خطی با افزایش شدت فعالیت)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Ø"/>
            </a:pPr>
            <a:endParaRPr lang="fa-IR" b="1" dirty="0">
              <a:cs typeface="B Nazanin" pitchFamily="2" charset="-78"/>
            </a:endParaRPr>
          </a:p>
          <a:p>
            <a:pPr algn="r" rtl="1">
              <a:lnSpc>
                <a:spcPct val="150000"/>
              </a:lnSpc>
              <a:buNone/>
            </a:pPr>
            <a:r>
              <a:rPr lang="fa-IR" b="1" dirty="0">
                <a:cs typeface="B Nazanin" pitchFamily="2" charset="-78"/>
              </a:rPr>
              <a:t>سوق قلبی-عروقی</a:t>
            </a:r>
          </a:p>
          <a:p>
            <a:pPr algn="r" rtl="1">
              <a:lnSpc>
                <a:spcPct val="150000"/>
              </a:lnSpc>
              <a:buNone/>
            </a:pPr>
            <a:r>
              <a:rPr lang="fa-IR" b="1" dirty="0">
                <a:cs typeface="B Nazanin" pitchFamily="2" charset="-78"/>
              </a:rPr>
              <a:t>طی ورزش طولانی، با کاهش حجم</a:t>
            </a:r>
            <a:r>
              <a:rPr lang="fa-IR" sz="900" b="1" dirty="0">
                <a:cs typeface="B Nazanin" pitchFamily="2" charset="-78"/>
              </a:rPr>
              <a:t> </a:t>
            </a:r>
            <a:r>
              <a:rPr lang="fa-IR" b="1" dirty="0">
                <a:cs typeface="B Nazanin" pitchFamily="2" charset="-78"/>
              </a:rPr>
              <a:t>خون و انحراف</a:t>
            </a:r>
            <a:r>
              <a:rPr lang="fa-IR" sz="800" b="1" dirty="0">
                <a:cs typeface="B Nazanin" pitchFamily="2" charset="-78"/>
              </a:rPr>
              <a:t> </a:t>
            </a:r>
            <a:r>
              <a:rPr lang="fa-IR" b="1" dirty="0">
                <a:cs typeface="B Nazanin" pitchFamily="2" charset="-78"/>
              </a:rPr>
              <a:t>خون به پوست،حجم پایان دیاستولی کاهش می</a:t>
            </a:r>
            <a:r>
              <a:rPr lang="fa-IR" sz="600" b="1" dirty="0">
                <a:cs typeface="B Nazanin" pitchFamily="2" charset="-78"/>
              </a:rPr>
              <a:t> </a:t>
            </a:r>
            <a:r>
              <a:rPr lang="fa-IR" b="1" dirty="0">
                <a:cs typeface="B Nazanin" pitchFamily="2" charset="-78"/>
              </a:rPr>
              <a:t>یابد لذا ضربان قلب برای جبران برون ده افزایش پیدا می کند.  </a:t>
            </a:r>
            <a:endParaRPr lang="fa-IR" b="1" dirty="0">
              <a:cs typeface="B Nazanin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0"/>
            <a:ext cx="9036496" cy="764704"/>
          </a:xfrm>
        </p:spPr>
        <p:txBody>
          <a:bodyPr/>
          <a:lstStyle/>
          <a:p>
            <a:pPr algn="r" rtl="1"/>
            <a:r>
              <a:rPr lang="fa-IR" smtClean="0"/>
              <a:t>برون ده </a:t>
            </a:r>
            <a:r>
              <a:rPr lang="fa-IR" dirty="0" smtClean="0"/>
              <a:t>قلبی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39752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99456" y="692696"/>
            <a:ext cx="9649072" cy="6165304"/>
          </a:xfrm>
        </p:spPr>
        <p:txBody>
          <a:bodyPr>
            <a:normAutofit fontScale="92500"/>
          </a:bodyPr>
          <a:lstStyle/>
          <a:p>
            <a:pPr algn="r" rtl="1">
              <a:buFont typeface="Wingdings" pitchFamily="2" charset="2"/>
              <a:buChar char="Ø"/>
            </a:pPr>
            <a:r>
              <a:rPr lang="fa-IR" dirty="0" smtClean="0">
                <a:cs typeface="B Nazanin" pitchFamily="2" charset="-78"/>
              </a:rPr>
              <a:t>فشار خون سیستولی از 120 میلیمتر جیوه استراحت به 250-200 در ورزش استقامتی</a:t>
            </a:r>
          </a:p>
          <a:p>
            <a:pPr algn="r" rtl="1">
              <a:buFont typeface="Wingdings" pitchFamily="2" charset="2"/>
              <a:buChar char="Ø"/>
            </a:pPr>
            <a:endParaRPr lang="fa-IR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dirty="0" smtClean="0">
                <a:cs typeface="B Nazanin" pitchFamily="2" charset="-78"/>
              </a:rPr>
              <a:t>طی ورزش استقامتی 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طولانی</a:t>
            </a:r>
            <a:r>
              <a:rPr lang="fa-IR" dirty="0" smtClean="0">
                <a:cs typeface="B Nazanin" pitchFamily="2" charset="-78"/>
              </a:rPr>
              <a:t> مدت به علت 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اتساع شریانهای عضلات فشار سیستولی </a:t>
            </a:r>
            <a:r>
              <a:rPr lang="fa-IR" dirty="0" smtClean="0">
                <a:cs typeface="B Nazanin" pitchFamily="2" charset="-78"/>
              </a:rPr>
              <a:t>ممکن است 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کاهش</a:t>
            </a:r>
            <a:r>
              <a:rPr lang="fa-IR" dirty="0" smtClean="0">
                <a:cs typeface="B Nazanin" pitchFamily="2" charset="-78"/>
              </a:rPr>
              <a:t> یابد اما فشار دیاستولی تغییر نمی کند (فشارخون=برون ده</a:t>
            </a:r>
            <a:r>
              <a:rPr lang="fa-IR" dirty="0" smtClean="0">
                <a:cs typeface="B Nazanin"/>
              </a:rPr>
              <a:t>×مقاومت)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dirty="0" smtClean="0">
                <a:cs typeface="B Nazanin"/>
              </a:rPr>
              <a:t>در تمرینات شدید مقاومتی(وزنه برداری) فشار خون به بیش از </a:t>
            </a:r>
            <a:r>
              <a:rPr lang="fa-IR" u="sng" dirty="0" smtClean="0">
                <a:cs typeface="B Nazanin"/>
              </a:rPr>
              <a:t>480</a:t>
            </a:r>
            <a:r>
              <a:rPr lang="fa-IR" dirty="0" smtClean="0">
                <a:cs typeface="B Nazanin"/>
              </a:rPr>
              <a:t>  می رسد</a:t>
            </a:r>
          </a:p>
          <a:p>
            <a:pPr algn="r" rtl="1">
              <a:buNone/>
            </a:pPr>
            <a:r>
              <a:rPr lang="fa-IR" dirty="0" smtClean="0">
                <a:cs typeface="B Nazanin"/>
              </a:rPr>
              <a:t>                                                                                350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dirty="0" smtClean="0">
                <a:solidFill>
                  <a:srgbClr val="FF0000"/>
                </a:solidFill>
                <a:cs typeface="B Nazanin"/>
              </a:rPr>
              <a:t>مانور والسالوا </a:t>
            </a:r>
            <a:r>
              <a:rPr lang="fa-IR" dirty="0" smtClean="0">
                <a:cs typeface="B Nazanin"/>
              </a:rPr>
              <a:t>: پدیده حبس نفس که سبب افزایش فشارخون می شود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dirty="0" smtClean="0">
                <a:cs typeface="B Nazanin"/>
              </a:rPr>
              <a:t>طی فعالیت یکسان با </a:t>
            </a:r>
            <a:r>
              <a:rPr lang="fa-IR" dirty="0" smtClean="0">
                <a:solidFill>
                  <a:srgbClr val="FF0000"/>
                </a:solidFill>
                <a:cs typeface="B Nazanin"/>
              </a:rPr>
              <a:t>بالاتنه نسبت به پایین تنه</a:t>
            </a:r>
            <a:r>
              <a:rPr lang="fa-IR" dirty="0" smtClean="0">
                <a:cs typeface="B Nazanin"/>
              </a:rPr>
              <a:t>، فشارخون بیشتر افزایش می یابد که علت آن کمتر بودن توده عضلانی و عروقی در بالاتنه است که منجر به مقاومت بیشتر میشود، لذا کار قلب افزایش می یابد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b="1" dirty="0" smtClean="0">
                <a:cs typeface="B Nazanin"/>
              </a:rPr>
              <a:t>نکته مهم:</a:t>
            </a:r>
          </a:p>
          <a:p>
            <a:pPr algn="r" rtl="1">
              <a:buNone/>
            </a:pPr>
            <a:r>
              <a:rPr lang="fa-IR" b="1" dirty="0" smtClean="0">
                <a:cs typeface="B Nazanin" pitchFamily="2" charset="-78"/>
              </a:rPr>
              <a:t> </a:t>
            </a: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جذب اکسیژن و جریان خون قلب به حاصلضرب دوگانه(ضربان</a:t>
            </a:r>
            <a:r>
              <a:rPr lang="fa-IR" b="1" dirty="0" smtClean="0">
                <a:solidFill>
                  <a:srgbClr val="FF0000"/>
                </a:solidFill>
                <a:cs typeface="B Nazanin"/>
              </a:rPr>
              <a:t>×فشارسیستولی) مربوط می شود</a:t>
            </a:r>
            <a:endParaRPr lang="fa-IR" b="1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0"/>
            <a:ext cx="9036496" cy="620688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dirty="0" smtClean="0"/>
              <a:t>فشار خون در ورزش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317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43472" y="908720"/>
            <a:ext cx="9505056" cy="5949280"/>
          </a:xfrm>
        </p:spPr>
        <p:txBody>
          <a:bodyPr>
            <a:normAutofit/>
          </a:bodyPr>
          <a:lstStyle/>
          <a:p>
            <a:pPr algn="r" rtl="1">
              <a:buFont typeface="Wingdings" pitchFamily="2" charset="2"/>
              <a:buChar char="Ø"/>
            </a:pPr>
            <a:endParaRPr lang="fa-IR" b="1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endParaRPr lang="fa-IR" b="1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b="1" dirty="0" smtClean="0">
                <a:cs typeface="B Nazanin" pitchFamily="2" charset="-78"/>
              </a:rPr>
              <a:t>در </a:t>
            </a: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حالت استراحت </a:t>
            </a:r>
            <a:r>
              <a:rPr lang="fa-IR" b="1" dirty="0" smtClean="0">
                <a:cs typeface="B Nazanin" pitchFamily="2" charset="-78"/>
              </a:rPr>
              <a:t>مقدار اکسیژن در هر 100 میلی لیتر خون سرخرگی 20 میلی لیتر و در خون سیاهرگی 14 میلی لیتر است</a:t>
            </a:r>
          </a:p>
          <a:p>
            <a:pPr algn="r" rtl="1">
              <a:buNone/>
            </a:pPr>
            <a:r>
              <a:rPr lang="fa-IR" b="1" dirty="0" smtClean="0">
                <a:cs typeface="B Nazanin" pitchFamily="2" charset="-78"/>
              </a:rPr>
              <a:t> لذا تفاوت</a:t>
            </a:r>
            <a:r>
              <a:rPr lang="fa-IR" sz="1400" b="1" dirty="0">
                <a:cs typeface="B Nazanin" pitchFamily="2" charset="-78"/>
              </a:rPr>
              <a:t> </a:t>
            </a:r>
            <a:r>
              <a:rPr lang="fa-IR" b="1" dirty="0" smtClean="0">
                <a:cs typeface="B Nazanin" pitchFamily="2" charset="-78"/>
              </a:rPr>
              <a:t>اکسیژن سرخرگی-سیاهرگی </a:t>
            </a:r>
            <a:r>
              <a:rPr lang="en-US" b="1" dirty="0">
                <a:solidFill>
                  <a:srgbClr val="FF0000"/>
                </a:solidFill>
              </a:rPr>
              <a:t>a-vo2diff</a:t>
            </a:r>
            <a:r>
              <a:rPr lang="fa-IR" b="1" dirty="0" smtClean="0">
                <a:cs typeface="B Nazanin" pitchFamily="2" charset="-78"/>
              </a:rPr>
              <a:t>( 14-20)</a:t>
            </a: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6</a:t>
            </a:r>
            <a:r>
              <a:rPr lang="fa-IR" sz="1400" b="1" dirty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میلی</a:t>
            </a:r>
            <a:r>
              <a:rPr lang="fa-IR" sz="100" b="1" dirty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لیتر است</a:t>
            </a:r>
            <a:endParaRPr lang="fa-IR" sz="2400" b="1" dirty="0">
              <a:solidFill>
                <a:srgbClr val="FF0000"/>
              </a:solidFill>
            </a:endParaRPr>
          </a:p>
          <a:p>
            <a:pPr algn="r" rtl="1">
              <a:buFont typeface="Wingdings" pitchFamily="2" charset="2"/>
              <a:buChar char="Ø"/>
            </a:pPr>
            <a:endParaRPr lang="fa-IR" sz="2400" b="1" dirty="0">
              <a:solidFill>
                <a:srgbClr val="FF0000"/>
              </a:solidFill>
            </a:endParaRPr>
          </a:p>
          <a:p>
            <a:pPr algn="r" rtl="1">
              <a:buFont typeface="Wingdings" pitchFamily="2" charset="2"/>
              <a:buChar char="Ø"/>
            </a:pPr>
            <a:endParaRPr lang="fa-IR" sz="2400" b="1" dirty="0">
              <a:solidFill>
                <a:srgbClr val="FF0000"/>
              </a:solidFill>
            </a:endParaRPr>
          </a:p>
          <a:p>
            <a:pPr algn="r" rtl="1">
              <a:buFont typeface="Wingdings" pitchFamily="2" charset="2"/>
              <a:buChar char="Ø"/>
            </a:pPr>
            <a:endParaRPr lang="fa-IR" sz="2400" b="1" dirty="0">
              <a:solidFill>
                <a:srgbClr val="FF0000"/>
              </a:solidFill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b="1" dirty="0">
                <a:cs typeface="B Nazanin" pitchFamily="2" charset="-78"/>
              </a:rPr>
              <a:t>در حین ورزش </a:t>
            </a:r>
            <a:r>
              <a:rPr lang="en-US" b="1" dirty="0" smtClean="0"/>
              <a:t>a-vo2diff</a:t>
            </a:r>
            <a:r>
              <a:rPr lang="fa-IR" b="1" dirty="0" smtClean="0"/>
              <a:t> تا </a:t>
            </a:r>
            <a:r>
              <a:rPr lang="fa-IR" b="1" dirty="0" smtClean="0">
                <a:solidFill>
                  <a:srgbClr val="FF0000"/>
                </a:solidFill>
              </a:rPr>
              <a:t>سه برابر(18میلی لیتر)</a:t>
            </a:r>
            <a:r>
              <a:rPr lang="fa-IR" b="1" dirty="0" smtClean="0"/>
              <a:t> افزایش می یابد</a:t>
            </a:r>
          </a:p>
          <a:p>
            <a:pPr algn="r" rtl="1">
              <a:buFont typeface="Wingdings" pitchFamily="2" charset="2"/>
              <a:buChar char="Ø"/>
            </a:pPr>
            <a:endParaRPr lang="fa-IR" dirty="0" smtClean="0"/>
          </a:p>
          <a:p>
            <a:pPr marL="624078" indent="-514350" algn="r" rtl="1">
              <a:buNone/>
            </a:pPr>
            <a:endParaRPr lang="fa-IR" b="1" dirty="0">
              <a:cs typeface="B Nazanin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0"/>
            <a:ext cx="9036496" cy="764704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dirty="0" smtClean="0"/>
              <a:t>اختلاف اکسیژن سرخرگی-سیاهرگی( </a:t>
            </a:r>
            <a:r>
              <a:rPr lang="en-US" dirty="0" smtClean="0"/>
              <a:t>a-vo2diff</a:t>
            </a:r>
            <a:r>
              <a:rPr lang="fa-IR" dirty="0" smtClean="0"/>
              <a:t>)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93587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332656"/>
            <a:ext cx="9144000" cy="6525344"/>
          </a:xfrm>
        </p:spPr>
        <p:txBody>
          <a:bodyPr/>
          <a:lstStyle/>
          <a:p>
            <a:pPr marL="624078" indent="-514350" algn="r" rtl="1">
              <a:buFont typeface="Wingdings" pitchFamily="2" charset="2"/>
              <a:buChar char="Ø"/>
            </a:pPr>
            <a:endParaRPr lang="fa-IR" sz="3200" b="1" dirty="0">
              <a:solidFill>
                <a:srgbClr val="FF0000"/>
              </a:solidFill>
            </a:endParaRPr>
          </a:p>
          <a:p>
            <a:pPr marL="624078" indent="-514350" algn="r" rtl="1">
              <a:buFont typeface="Wingdings" pitchFamily="2" charset="2"/>
              <a:buChar char="Ø"/>
            </a:pPr>
            <a:r>
              <a:rPr lang="fa-IR" sz="3200" b="1" dirty="0">
                <a:solidFill>
                  <a:srgbClr val="FF0000"/>
                </a:solidFill>
              </a:rPr>
              <a:t>کنترل ترشح هورمون</a:t>
            </a:r>
            <a:endParaRPr lang="fa-IR" sz="3200" b="1" dirty="0">
              <a:solidFill>
                <a:srgbClr val="FF0000"/>
              </a:solidFill>
              <a:cs typeface="B Nazanin" pitchFamily="2" charset="-78"/>
            </a:endParaRPr>
          </a:p>
          <a:p>
            <a:pPr marL="624078" indent="-514350" algn="r" rtl="1">
              <a:buFont typeface="+mj-lt"/>
              <a:buAutoNum type="arabicPeriod"/>
            </a:pPr>
            <a:endParaRPr lang="fa-IR" dirty="0" smtClean="0">
              <a:cs typeface="B Nazanin" pitchFamily="2" charset="-78"/>
            </a:endParaRPr>
          </a:p>
          <a:p>
            <a:pPr marL="624078" indent="-514350" algn="r" rtl="1">
              <a:buFont typeface="+mj-lt"/>
              <a:buAutoNum type="arabicPeriod"/>
            </a:pPr>
            <a:r>
              <a:rPr lang="fa-IR" b="1" dirty="0">
                <a:cs typeface="B Nazanin" pitchFamily="2" charset="-78"/>
              </a:rPr>
              <a:t>بازخورد منفی( اکثر هورمون ها)مثال: انسولین و گلوکز</a:t>
            </a:r>
          </a:p>
          <a:p>
            <a:pPr marL="624078" indent="-514350" algn="r" rtl="1">
              <a:buFont typeface="+mj-lt"/>
              <a:buAutoNum type="arabicPeriod"/>
            </a:pPr>
            <a:r>
              <a:rPr lang="fa-IR" b="1" dirty="0">
                <a:cs typeface="B Nazanin" pitchFamily="2" charset="-78"/>
              </a:rPr>
              <a:t>توسط هورمون های دیگر</a:t>
            </a:r>
          </a:p>
          <a:p>
            <a:pPr marL="624078" indent="-514350" algn="r" rtl="1">
              <a:buFont typeface="+mj-lt"/>
              <a:buAutoNum type="arabicPeriod"/>
            </a:pPr>
            <a:r>
              <a:rPr lang="fa-IR" b="1" dirty="0">
                <a:cs typeface="B Nazanin" pitchFamily="2" charset="-78"/>
              </a:rPr>
              <a:t>کنترل عصبی</a:t>
            </a:r>
          </a:p>
          <a:p>
            <a:pPr marL="624078" indent="-514350" algn="r" rtl="1">
              <a:buFont typeface="+mj-lt"/>
              <a:buAutoNum type="arabicPeriod"/>
            </a:pPr>
            <a:endParaRPr lang="fa-IR" b="1" dirty="0">
              <a:cs typeface="B Nazanin" pitchFamily="2" charset="-78"/>
            </a:endParaRPr>
          </a:p>
          <a:p>
            <a:pPr marL="624078" indent="-514350" algn="r" rtl="1">
              <a:buFont typeface="Wingdings" pitchFamily="2" charset="2"/>
              <a:buChar char="Ø"/>
            </a:pP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نکته</a:t>
            </a:r>
            <a:r>
              <a:rPr lang="fa-IR" b="1" dirty="0">
                <a:cs typeface="B Nazanin" pitchFamily="2" charset="-78"/>
              </a:rPr>
              <a:t>: تعداد گیرنده های هورمون در پاسخ به میزان هورمون ممکن است کاهش(تنظیم منفی </a:t>
            </a:r>
            <a:r>
              <a:rPr lang="en-US" b="1" dirty="0">
                <a:cs typeface="B Nazanin" pitchFamily="2" charset="-78"/>
              </a:rPr>
              <a:t>down-Regulation</a:t>
            </a:r>
            <a:r>
              <a:rPr lang="fa-IR" b="1" dirty="0">
                <a:cs typeface="B Nazanin" pitchFamily="2" charset="-78"/>
              </a:rPr>
              <a:t>) و یا افزایش (تنظیم مثبت </a:t>
            </a:r>
            <a:r>
              <a:rPr lang="en-US" b="1" dirty="0">
                <a:cs typeface="B Nazanin" pitchFamily="2" charset="-78"/>
              </a:rPr>
              <a:t>up-Regulation</a:t>
            </a:r>
            <a:r>
              <a:rPr lang="fa-IR" b="1" dirty="0">
                <a:cs typeface="B Nazanin" pitchFamily="2" charset="-78"/>
              </a:rPr>
              <a:t>) یابند. </a:t>
            </a: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لذا حساسیت به هورمون تغییر می یابد. </a:t>
            </a:r>
            <a:endParaRPr lang="fa-IR" b="1" dirty="0">
              <a:solidFill>
                <a:srgbClr val="FF0000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4803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43472" y="980728"/>
            <a:ext cx="9505056" cy="5877272"/>
          </a:xfrm>
        </p:spPr>
        <p:txBody>
          <a:bodyPr>
            <a:no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fa-IR" b="1" dirty="0">
                <a:solidFill>
                  <a:srgbClr val="FF0000"/>
                </a:solidFill>
              </a:rPr>
              <a:t>کاهش حجم پلاسما در ورزش</a:t>
            </a:r>
          </a:p>
          <a:p>
            <a:pPr marL="624078" indent="-514350" algn="r" rtl="1">
              <a:buFont typeface="+mj-lt"/>
              <a:buAutoNum type="arabicPeriod"/>
            </a:pPr>
            <a:r>
              <a:rPr lang="fa-IR" b="1" dirty="0">
                <a:cs typeface="B Nazanin" pitchFamily="2" charset="-78"/>
              </a:rPr>
              <a:t>افزایش فشار هیدرواستاتیک مویرگی بعلت افزایش فشار خون</a:t>
            </a:r>
          </a:p>
          <a:p>
            <a:pPr marL="624078" indent="-514350" algn="r" rtl="1">
              <a:buFont typeface="+mj-lt"/>
              <a:buAutoNum type="arabicPeriod"/>
            </a:pPr>
            <a:r>
              <a:rPr lang="fa-IR" b="1" dirty="0">
                <a:cs typeface="B Nazanin" pitchFamily="2" charset="-78"/>
              </a:rPr>
              <a:t>تجمع مواد زائد در عضلات سبب جذب مایعات می شود</a:t>
            </a:r>
          </a:p>
          <a:p>
            <a:pPr marL="624078" indent="-514350" algn="r" rtl="1">
              <a:buFont typeface="+mj-lt"/>
              <a:buAutoNum type="arabicPeriod"/>
            </a:pPr>
            <a:r>
              <a:rPr lang="fa-IR" b="1" dirty="0">
                <a:cs typeface="B Nazanin" pitchFamily="2" charset="-78"/>
              </a:rPr>
              <a:t>تبخیر و تعریق</a:t>
            </a:r>
          </a:p>
          <a:p>
            <a:pPr marL="624078" indent="-514350" algn="r" rtl="1">
              <a:buFont typeface="+mj-lt"/>
              <a:buAutoNum type="arabicPeriod"/>
            </a:pPr>
            <a:endParaRPr lang="fa-IR" b="1" dirty="0">
              <a:cs typeface="B Nazanin" pitchFamily="2" charset="-78"/>
            </a:endParaRPr>
          </a:p>
          <a:p>
            <a:pPr marL="624078" indent="-514350" algn="r" rtl="1">
              <a:buNone/>
            </a:pP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نکته1</a:t>
            </a:r>
            <a:r>
              <a:rPr lang="fa-IR" b="1" dirty="0">
                <a:cs typeface="B Nazanin" pitchFamily="2" charset="-78"/>
              </a:rPr>
              <a:t>: حجم پلاسما در ورزش استقامتی کاهشی بیش از 10-20% و در ورزش مقاومتی وابسته به شدت تمرین است(40% ی.ت.ب کاهش7/7% و 70%ی.ت.ب کاهش 13/9%) که منجر به افزایش غلظت خون می شود</a:t>
            </a:r>
          </a:p>
          <a:p>
            <a:pPr marL="624078" indent="-514350" algn="r" rtl="1">
              <a:buNone/>
            </a:pPr>
            <a:endParaRPr lang="fa-IR" b="1" dirty="0">
              <a:cs typeface="B Nazanin" pitchFamily="2" charset="-78"/>
            </a:endParaRPr>
          </a:p>
          <a:p>
            <a:pPr marL="624078" indent="-514350" algn="r" rtl="1">
              <a:buNone/>
            </a:pP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نکته2</a:t>
            </a:r>
            <a:r>
              <a:rPr lang="fa-IR" b="1" dirty="0">
                <a:cs typeface="B Nazanin" pitchFamily="2" charset="-78"/>
              </a:rPr>
              <a:t>: </a:t>
            </a:r>
            <a:r>
              <a:rPr lang="en-US" b="1" dirty="0">
                <a:cs typeface="B Nazanin" pitchFamily="2" charset="-78"/>
              </a:rPr>
              <a:t>PH</a:t>
            </a:r>
            <a:r>
              <a:rPr lang="fa-IR" b="1" dirty="0">
                <a:cs typeface="B Nazanin" pitchFamily="2" charset="-78"/>
              </a:rPr>
              <a:t> خون از 7/4 استراحت در حین ورزش به کمتر از 7 ممکن است نزول کند که وابسته به شدت ورزش است(در عضلات به کمتر از 6/4) </a:t>
            </a:r>
            <a:endParaRPr lang="fa-IR" b="1" dirty="0">
              <a:cs typeface="B Nazanin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0"/>
            <a:ext cx="9036496" cy="620688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dirty="0" smtClean="0">
                <a:solidFill>
                  <a:srgbClr val="002060"/>
                </a:solidFill>
              </a:rPr>
              <a:t>حجم پلاسما در ورزش</a:t>
            </a:r>
            <a:endParaRPr lang="fa-I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00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908720"/>
            <a:ext cx="9144000" cy="5949280"/>
          </a:xfrm>
        </p:spPr>
        <p:txBody>
          <a:bodyPr>
            <a:normAutofit/>
          </a:bodyPr>
          <a:lstStyle/>
          <a:p>
            <a:pPr algn="ctr" rtl="1">
              <a:buNone/>
            </a:pPr>
            <a:r>
              <a:rPr lang="fa-IR" sz="8000" b="1" dirty="0">
                <a:cs typeface="B Nazanin" pitchFamily="2" charset="-78"/>
              </a:rPr>
              <a:t>فصل نهم</a:t>
            </a:r>
          </a:p>
          <a:p>
            <a:pPr algn="ctr" rtl="1">
              <a:buNone/>
            </a:pPr>
            <a:endParaRPr lang="fa-IR" sz="8000" b="1" dirty="0">
              <a:solidFill>
                <a:srgbClr val="FF0000"/>
              </a:solidFill>
              <a:cs typeface="B Nazanin" pitchFamily="2" charset="-78"/>
            </a:endParaRPr>
          </a:p>
          <a:p>
            <a:pPr algn="ctr" rtl="1">
              <a:buNone/>
            </a:pPr>
            <a:r>
              <a:rPr lang="fa-IR" sz="8000" b="1" dirty="0">
                <a:solidFill>
                  <a:srgbClr val="FF0000"/>
                </a:solidFill>
                <a:cs typeface="B Nazanin" pitchFamily="2" charset="-78"/>
              </a:rPr>
              <a:t>تنظیم تنفس در ورزش</a:t>
            </a:r>
            <a:endParaRPr lang="fa-IR" sz="8000" b="1" dirty="0">
              <a:solidFill>
                <a:srgbClr val="FF0000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2794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481328"/>
            <a:ext cx="9324528" cy="5376672"/>
          </a:xfrm>
        </p:spPr>
        <p:txBody>
          <a:bodyPr>
            <a:normAutofit fontScale="92500" lnSpcReduction="20000"/>
          </a:bodyPr>
          <a:lstStyle/>
          <a:p>
            <a:pPr algn="r" rtl="1">
              <a:lnSpc>
                <a:spcPct val="150000"/>
              </a:lnSpc>
            </a:pP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تنفس خارجی: </a:t>
            </a:r>
            <a:r>
              <a:rPr lang="fa-IR" sz="3200" b="1" dirty="0">
                <a:cs typeface="B Nazanin" pitchFamily="2" charset="-78"/>
              </a:rPr>
              <a:t>مبادله گازها در حبابچه ها(کیسه های هوایی)</a:t>
            </a:r>
          </a:p>
          <a:p>
            <a:pPr algn="r" rtl="1">
              <a:lnSpc>
                <a:spcPct val="150000"/>
              </a:lnSpc>
            </a:pPr>
            <a:endParaRPr lang="fa-IR" sz="3200" b="1" dirty="0"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تنفس</a:t>
            </a:r>
            <a:r>
              <a:rPr lang="fa-IR" sz="900" b="1" dirty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داخلی(سلولی):</a:t>
            </a:r>
            <a:r>
              <a:rPr lang="fa-IR" sz="2400" b="1" dirty="0">
                <a:cs typeface="B Nazanin" pitchFamily="2" charset="-78"/>
              </a:rPr>
              <a:t>انتقال</a:t>
            </a:r>
            <a:r>
              <a:rPr lang="fa-IR" sz="1050" b="1" dirty="0">
                <a:cs typeface="B Nazanin" pitchFamily="2" charset="-78"/>
              </a:rPr>
              <a:t> </a:t>
            </a:r>
            <a:r>
              <a:rPr lang="fa-IR" sz="2400" b="1" dirty="0">
                <a:cs typeface="B Nazanin" pitchFamily="2" charset="-78"/>
              </a:rPr>
              <a:t>اکسیژن</a:t>
            </a:r>
            <a:r>
              <a:rPr lang="fa-IR" sz="1200" b="1" dirty="0">
                <a:cs typeface="B Nazanin" pitchFamily="2" charset="-78"/>
              </a:rPr>
              <a:t> </a:t>
            </a:r>
            <a:r>
              <a:rPr lang="fa-IR" sz="2400" b="1" dirty="0">
                <a:cs typeface="B Nazanin" pitchFamily="2" charset="-78"/>
              </a:rPr>
              <a:t>از</a:t>
            </a:r>
            <a:r>
              <a:rPr lang="fa-IR" sz="1200" b="1" dirty="0">
                <a:cs typeface="B Nazanin" pitchFamily="2" charset="-78"/>
              </a:rPr>
              <a:t> </a:t>
            </a:r>
            <a:r>
              <a:rPr lang="fa-IR" sz="2400" b="1" dirty="0">
                <a:cs typeface="B Nazanin" pitchFamily="2" charset="-78"/>
              </a:rPr>
              <a:t>حبابچه</a:t>
            </a:r>
            <a:r>
              <a:rPr lang="fa-IR" sz="1200" b="1" dirty="0">
                <a:cs typeface="B Nazanin" pitchFamily="2" charset="-78"/>
              </a:rPr>
              <a:t> </a:t>
            </a:r>
            <a:r>
              <a:rPr lang="fa-IR" sz="2400" b="1" dirty="0">
                <a:cs typeface="B Nazanin" pitchFamily="2" charset="-78"/>
              </a:rPr>
              <a:t>به</a:t>
            </a:r>
            <a:r>
              <a:rPr lang="fa-IR" sz="1200" b="1" dirty="0">
                <a:cs typeface="B Nazanin" pitchFamily="2" charset="-78"/>
              </a:rPr>
              <a:t> </a:t>
            </a:r>
            <a:r>
              <a:rPr lang="fa-IR" sz="2400" b="1" dirty="0">
                <a:cs typeface="B Nazanin" pitchFamily="2" charset="-78"/>
              </a:rPr>
              <a:t>سلول</a:t>
            </a:r>
            <a:r>
              <a:rPr lang="fa-IR" sz="1400" b="1" dirty="0">
                <a:cs typeface="B Nazanin" pitchFamily="2" charset="-78"/>
              </a:rPr>
              <a:t> </a:t>
            </a:r>
            <a:r>
              <a:rPr lang="fa-IR" sz="2400" b="1" dirty="0">
                <a:cs typeface="B Nazanin" pitchFamily="2" charset="-78"/>
              </a:rPr>
              <a:t>و</a:t>
            </a:r>
            <a:r>
              <a:rPr lang="fa-IR" sz="1200" b="1" dirty="0">
                <a:cs typeface="B Nazanin" pitchFamily="2" charset="-78"/>
              </a:rPr>
              <a:t> </a:t>
            </a:r>
            <a:r>
              <a:rPr lang="fa-IR" sz="2400" b="1" dirty="0">
                <a:cs typeface="B Nazanin" pitchFamily="2" charset="-78"/>
              </a:rPr>
              <a:t>مصرف</a:t>
            </a:r>
            <a:r>
              <a:rPr lang="fa-IR" sz="1600" b="1" dirty="0">
                <a:cs typeface="B Nazanin" pitchFamily="2" charset="-78"/>
              </a:rPr>
              <a:t> </a:t>
            </a:r>
            <a:r>
              <a:rPr lang="fa-IR" sz="2400" b="1" dirty="0">
                <a:cs typeface="B Nazanin" pitchFamily="2" charset="-78"/>
              </a:rPr>
              <a:t>آن</a:t>
            </a:r>
            <a:r>
              <a:rPr lang="fa-IR" sz="1600" b="1" dirty="0">
                <a:cs typeface="B Nazanin" pitchFamily="2" charset="-78"/>
              </a:rPr>
              <a:t> </a:t>
            </a:r>
            <a:r>
              <a:rPr lang="fa-IR" sz="2400" b="1" dirty="0">
                <a:cs typeface="B Nazanin" pitchFamily="2" charset="-78"/>
              </a:rPr>
              <a:t>در</a:t>
            </a:r>
            <a:r>
              <a:rPr lang="fa-IR" sz="1400" b="1" dirty="0">
                <a:cs typeface="B Nazanin" pitchFamily="2" charset="-78"/>
              </a:rPr>
              <a:t> </a:t>
            </a:r>
            <a:r>
              <a:rPr lang="fa-IR" sz="2400" b="1" dirty="0">
                <a:cs typeface="B Nazanin" pitchFamily="2" charset="-78"/>
              </a:rPr>
              <a:t>میتوکندری </a:t>
            </a:r>
          </a:p>
          <a:p>
            <a:pPr algn="r" rtl="1">
              <a:lnSpc>
                <a:spcPct val="150000"/>
              </a:lnSpc>
            </a:pPr>
            <a:endParaRPr lang="fa-IR" sz="2400" b="1" dirty="0"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تهویه ریوی</a:t>
            </a:r>
            <a:r>
              <a:rPr lang="fa-IR" sz="3200" b="1" dirty="0">
                <a:cs typeface="B Nazanin" pitchFamily="2" charset="-78"/>
              </a:rPr>
              <a:t>: حرکت هوا به داخل و خارج ریه ها به علت تغییرات فشار درون ریوی(کاهش</a:t>
            </a: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3 </a:t>
            </a:r>
            <a:r>
              <a:rPr lang="fa-IR" sz="3200" b="1" dirty="0">
                <a:cs typeface="B Nazanin" pitchFamily="2" charset="-78"/>
              </a:rPr>
              <a:t>میلی متر جیوه استراحتی،</a:t>
            </a: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100-80 </a:t>
            </a:r>
            <a:r>
              <a:rPr lang="fa-IR" sz="3200" b="1" dirty="0">
                <a:cs typeface="B Nazanin" pitchFamily="2" charset="-78"/>
              </a:rPr>
              <a:t>میلی متر جیوه حین </a:t>
            </a: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تمرین شدید</a:t>
            </a:r>
            <a:r>
              <a:rPr lang="fa-IR" sz="3200" b="1" dirty="0">
                <a:cs typeface="B Nazanin" pitchFamily="2" charset="-78"/>
              </a:rPr>
              <a:t>) و حجم قفسه سینه(انقباض عضلات تنفسی) و شامل دم و باز دم است</a:t>
            </a:r>
            <a:endParaRPr lang="en-US" sz="3200" b="1" dirty="0">
              <a:cs typeface="B Nazanin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0896" y="274638"/>
            <a:ext cx="8229600" cy="850106"/>
          </a:xfrm>
        </p:spPr>
        <p:txBody>
          <a:bodyPr/>
          <a:lstStyle/>
          <a:p>
            <a:pPr algn="r" rtl="1"/>
            <a:r>
              <a:rPr lang="fa-IR" dirty="0" smtClean="0">
                <a:cs typeface="B Nazanin" pitchFamily="2" charset="-78"/>
              </a:rPr>
              <a:t>تنفس</a:t>
            </a:r>
            <a:endParaRPr lang="en-US" dirty="0">
              <a:cs typeface="B Nazanin" pitchFamily="2" charset="-78"/>
            </a:endParaRPr>
          </a:p>
        </p:txBody>
      </p:sp>
      <p:pic>
        <p:nvPicPr>
          <p:cNvPr id="59394" name="Picture 2" descr="Image result for â«Ø¢ÙØ§ØªÙÙÛ ØªÙÙØ³â¬â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59396" name="Picture 4" descr="Image result for â«Ø¢ÙØ§ØªÙÙÛ ØªÙÙØ³â¬â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654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124744"/>
            <a:ext cx="9324528" cy="5733256"/>
          </a:xfrm>
        </p:spPr>
        <p:txBody>
          <a:bodyPr>
            <a:normAutofit lnSpcReduction="10000"/>
          </a:bodyPr>
          <a:lstStyle/>
          <a:p>
            <a:pPr algn="r" rtl="1"/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عضلات دم</a:t>
            </a:r>
            <a:r>
              <a:rPr lang="fa-IR" sz="3200" dirty="0">
                <a:cs typeface="B Nazanin" pitchFamily="2" charset="-78"/>
              </a:rPr>
              <a:t>:</a:t>
            </a:r>
            <a:r>
              <a:rPr lang="fa-IR" sz="600" dirty="0">
                <a:cs typeface="B Nazanin" pitchFamily="2" charset="-78"/>
              </a:rPr>
              <a:t> </a:t>
            </a:r>
            <a:r>
              <a:rPr lang="fa-IR" sz="3200" dirty="0">
                <a:cs typeface="B Nazanin" pitchFamily="2" charset="-78"/>
              </a:rPr>
              <a:t>دم روندی</a:t>
            </a:r>
            <a:r>
              <a:rPr lang="fa-IR" sz="1600" dirty="0">
                <a:cs typeface="B Nazanin" pitchFamily="2" charset="-78"/>
              </a:rPr>
              <a:t> </a:t>
            </a:r>
            <a:r>
              <a:rPr lang="fa-IR" sz="3200" dirty="0">
                <a:cs typeface="B Nazanin" pitchFamily="2" charset="-78"/>
              </a:rPr>
              <a:t>فعال</a:t>
            </a:r>
            <a:r>
              <a:rPr lang="fa-IR" sz="2000" dirty="0">
                <a:cs typeface="B Nazanin" pitchFamily="2" charset="-78"/>
              </a:rPr>
              <a:t> </a:t>
            </a:r>
            <a:r>
              <a:rPr lang="fa-IR" sz="3200" dirty="0">
                <a:cs typeface="B Nazanin" pitchFamily="2" charset="-78"/>
              </a:rPr>
              <a:t>که توسط اعصاب </a:t>
            </a: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فرنیک</a:t>
            </a:r>
            <a:r>
              <a:rPr lang="fa-IR" sz="1800" b="1" dirty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دیافراگم </a:t>
            </a:r>
            <a:r>
              <a:rPr lang="fa-IR" sz="3200" dirty="0">
                <a:cs typeface="B Nazanin" pitchFamily="2" charset="-78"/>
              </a:rPr>
              <a:t>و</a:t>
            </a:r>
            <a:r>
              <a:rPr lang="fa-IR" sz="1200" dirty="0">
                <a:cs typeface="B Nazanin" pitchFamily="2" charset="-78"/>
              </a:rPr>
              <a:t> </a:t>
            </a:r>
            <a:r>
              <a:rPr lang="fa-IR" sz="3200" dirty="0">
                <a:cs typeface="B Nazanin" pitchFamily="2" charset="-78"/>
              </a:rPr>
              <a:t>توسط اعصاب بین دنده</a:t>
            </a:r>
            <a:r>
              <a:rPr lang="fa-IR" sz="100" dirty="0">
                <a:cs typeface="B Nazanin" pitchFamily="2" charset="-78"/>
              </a:rPr>
              <a:t> </a:t>
            </a:r>
            <a:r>
              <a:rPr lang="fa-IR" sz="3200" dirty="0">
                <a:cs typeface="B Nazanin" pitchFamily="2" charset="-78"/>
              </a:rPr>
              <a:t>ای عضلات </a:t>
            </a: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بین دنده</a:t>
            </a:r>
            <a:r>
              <a:rPr lang="fa-IR" sz="100" b="1" dirty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ای خارجی </a:t>
            </a:r>
            <a:r>
              <a:rPr lang="fa-IR" sz="3200" dirty="0">
                <a:cs typeface="B Nazanin" pitchFamily="2" charset="-78"/>
              </a:rPr>
              <a:t>منقبض می</a:t>
            </a:r>
            <a:r>
              <a:rPr lang="fa-IR" sz="100" dirty="0">
                <a:cs typeface="B Nazanin" pitchFamily="2" charset="-78"/>
              </a:rPr>
              <a:t> </a:t>
            </a:r>
            <a:r>
              <a:rPr lang="fa-IR" sz="3200" dirty="0">
                <a:cs typeface="B Nazanin" pitchFamily="2" charset="-78"/>
              </a:rPr>
              <a:t>شوند</a:t>
            </a:r>
          </a:p>
          <a:p>
            <a:pPr algn="r" rtl="1">
              <a:buNone/>
            </a:pPr>
            <a:r>
              <a:rPr lang="fa-IR" sz="3200" dirty="0">
                <a:cs typeface="B Nazanin" pitchFamily="2" charset="-78"/>
              </a:rPr>
              <a:t> حین</a:t>
            </a:r>
            <a:r>
              <a:rPr lang="fa-IR" sz="1000" dirty="0">
                <a:cs typeface="B Nazanin" pitchFamily="2" charset="-78"/>
              </a:rPr>
              <a:t> </a:t>
            </a:r>
            <a:r>
              <a:rPr lang="fa-IR" sz="3200" dirty="0">
                <a:solidFill>
                  <a:srgbClr val="FF0000"/>
                </a:solidFill>
                <a:cs typeface="B Nazanin" pitchFamily="2" charset="-78"/>
              </a:rPr>
              <a:t>فعالیت</a:t>
            </a:r>
            <a:r>
              <a:rPr lang="fa-IR" sz="2000" dirty="0">
                <a:cs typeface="B Nazanin" pitchFamily="2" charset="-78"/>
              </a:rPr>
              <a:t> </a:t>
            </a:r>
            <a:r>
              <a:rPr lang="fa-IR" sz="3200" dirty="0">
                <a:cs typeface="B Nazanin" pitchFamily="2" charset="-78"/>
              </a:rPr>
              <a:t>عضلات </a:t>
            </a: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نردبانی</a:t>
            </a:r>
            <a:r>
              <a:rPr lang="fa-IR" sz="1800" dirty="0">
                <a:cs typeface="B Nazanin" pitchFamily="2" charset="-78"/>
              </a:rPr>
              <a:t> </a:t>
            </a:r>
            <a:r>
              <a:rPr lang="fa-IR" sz="3200" dirty="0">
                <a:cs typeface="B Nazanin" pitchFamily="2" charset="-78"/>
              </a:rPr>
              <a:t>و</a:t>
            </a:r>
            <a:r>
              <a:rPr lang="fa-IR" sz="2000" dirty="0">
                <a:cs typeface="B Nazanin" pitchFamily="2" charset="-78"/>
              </a:rPr>
              <a:t> </a:t>
            </a: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جناغی</a:t>
            </a:r>
            <a:r>
              <a:rPr lang="fa-IR" sz="1100" b="1" dirty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چنبری</a:t>
            </a:r>
            <a:r>
              <a:rPr lang="fa-IR" sz="1050" b="1" dirty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پستانی</a:t>
            </a:r>
            <a:r>
              <a:rPr lang="fa-IR" sz="3200" dirty="0">
                <a:cs typeface="B Nazanin" pitchFamily="2" charset="-78"/>
              </a:rPr>
              <a:t> نیز</a:t>
            </a:r>
            <a:r>
              <a:rPr lang="fa-IR" sz="1600" dirty="0">
                <a:cs typeface="B Nazanin" pitchFamily="2" charset="-78"/>
              </a:rPr>
              <a:t> </a:t>
            </a:r>
            <a:r>
              <a:rPr lang="fa-IR" sz="3200" dirty="0">
                <a:cs typeface="B Nazanin" pitchFamily="2" charset="-78"/>
              </a:rPr>
              <a:t>درگیر</a:t>
            </a:r>
            <a:r>
              <a:rPr lang="fa-IR" sz="1600" dirty="0">
                <a:cs typeface="B Nazanin" pitchFamily="2" charset="-78"/>
              </a:rPr>
              <a:t> </a:t>
            </a:r>
            <a:r>
              <a:rPr lang="fa-IR" sz="3200" dirty="0">
                <a:cs typeface="B Nazanin" pitchFamily="2" charset="-78"/>
              </a:rPr>
              <a:t>میشوند</a:t>
            </a:r>
          </a:p>
          <a:p>
            <a:pPr algn="r" rtl="1">
              <a:buNone/>
            </a:pPr>
            <a:endParaRPr lang="fa-IR" sz="3200" dirty="0">
              <a:cs typeface="B Nazanin" pitchFamily="2" charset="-78"/>
            </a:endParaRPr>
          </a:p>
          <a:p>
            <a:pPr algn="r" rtl="1"/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عضلات</a:t>
            </a:r>
            <a:r>
              <a:rPr lang="fa-IR" sz="3200" dirty="0">
                <a:cs typeface="B Nazanin" pitchFamily="2" charset="-78"/>
              </a:rPr>
              <a:t> </a:t>
            </a: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بازدم</a:t>
            </a:r>
            <a:r>
              <a:rPr lang="fa-IR" sz="3200" dirty="0">
                <a:cs typeface="B Nazanin" pitchFamily="2" charset="-78"/>
              </a:rPr>
              <a:t>: در حالت استراحت روند غیرفعالی است که ناشی از بازگشت به استراحت عضلات دیافراگم، بین دنده ای خارجی و حالت ارتجاعی ریه هاست</a:t>
            </a:r>
          </a:p>
          <a:p>
            <a:pPr algn="r" rtl="1">
              <a:buNone/>
            </a:pPr>
            <a:r>
              <a:rPr lang="fa-IR" sz="3200" dirty="0">
                <a:cs typeface="B Nazanin" pitchFamily="2" charset="-78"/>
              </a:rPr>
              <a:t> حین</a:t>
            </a:r>
            <a:r>
              <a:rPr lang="fa-IR" sz="1200" dirty="0">
                <a:cs typeface="B Nazanin" pitchFamily="2" charset="-78"/>
              </a:rPr>
              <a:t> </a:t>
            </a:r>
            <a:r>
              <a:rPr lang="fa-IR" sz="3200" dirty="0">
                <a:solidFill>
                  <a:srgbClr val="FF0000"/>
                </a:solidFill>
                <a:cs typeface="B Nazanin" pitchFamily="2" charset="-78"/>
              </a:rPr>
              <a:t>فعالیت</a:t>
            </a:r>
            <a:r>
              <a:rPr lang="fa-IR" sz="1400" dirty="0">
                <a:cs typeface="B Nazanin" pitchFamily="2" charset="-78"/>
              </a:rPr>
              <a:t> </a:t>
            </a:r>
            <a:r>
              <a:rPr lang="fa-IR" sz="3200" dirty="0">
                <a:cs typeface="B Nazanin" pitchFamily="2" charset="-78"/>
              </a:rPr>
              <a:t>انقباض</a:t>
            </a:r>
            <a:r>
              <a:rPr lang="fa-IR" sz="1600" dirty="0">
                <a:cs typeface="B Nazanin" pitchFamily="2" charset="-78"/>
              </a:rPr>
              <a:t> </a:t>
            </a:r>
            <a:r>
              <a:rPr lang="fa-IR" sz="3200" dirty="0">
                <a:cs typeface="B Nazanin" pitchFamily="2" charset="-78"/>
              </a:rPr>
              <a:t>عضلات </a:t>
            </a: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بین</a:t>
            </a:r>
            <a:r>
              <a:rPr lang="fa-IR" sz="1800" dirty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دنده</a:t>
            </a:r>
            <a:r>
              <a:rPr lang="fa-IR" sz="800" dirty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ای</a:t>
            </a:r>
            <a:r>
              <a:rPr lang="fa-IR" sz="1200" dirty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داخلی، پشتی بزرگ، مربع کمری</a:t>
            </a:r>
            <a:r>
              <a:rPr lang="fa-IR" sz="1800" dirty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sz="3200" dirty="0">
                <a:cs typeface="B Nazanin" pitchFamily="2" charset="-78"/>
              </a:rPr>
              <a:t>و عضلات </a:t>
            </a: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شکمی</a:t>
            </a:r>
            <a:r>
              <a:rPr lang="fa-IR" sz="3200" dirty="0">
                <a:cs typeface="B Nazanin" pitchFamily="2" charset="-78"/>
              </a:rPr>
              <a:t> درگیر میشوند</a:t>
            </a:r>
          </a:p>
          <a:p>
            <a:pPr algn="r" rtl="1"/>
            <a:endParaRPr lang="fa-IR" sz="3200" dirty="0">
              <a:cs typeface="B Nazanin" pitchFamily="2" charset="-78"/>
            </a:endParaRPr>
          </a:p>
          <a:p>
            <a:pPr algn="r" rtl="1"/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کیسه های جنب </a:t>
            </a:r>
            <a:r>
              <a:rPr lang="fa-IR" sz="3200" dirty="0">
                <a:cs typeface="B Nazanin" pitchFamily="2" charset="-78"/>
              </a:rPr>
              <a:t>دربرگیرنده ریه ها و چسبیده به دنده ها هستند و بین آن ها با مایع جنب پر شده است.</a:t>
            </a:r>
          </a:p>
          <a:p>
            <a:pPr algn="r" rtl="1"/>
            <a:endParaRPr lang="en-US" sz="3200" dirty="0">
              <a:cs typeface="B Nazanin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0896" y="274638"/>
            <a:ext cx="8229600" cy="850106"/>
          </a:xfrm>
        </p:spPr>
        <p:txBody>
          <a:bodyPr/>
          <a:lstStyle/>
          <a:p>
            <a:pPr algn="r" rtl="1"/>
            <a:r>
              <a:rPr lang="fa-IR" dirty="0" smtClean="0">
                <a:cs typeface="B Nazanin" pitchFamily="2" charset="-78"/>
              </a:rPr>
              <a:t>عضلات تنفسی</a:t>
            </a:r>
            <a:endParaRPr lang="en-US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1621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40768"/>
            <a:ext cx="9324528" cy="5517232"/>
          </a:xfrm>
        </p:spPr>
        <p:txBody>
          <a:bodyPr>
            <a:normAutofit/>
          </a:bodyPr>
          <a:lstStyle/>
          <a:p>
            <a:pPr marL="624078" indent="-514350" algn="r" rtl="1">
              <a:buFont typeface="Wingdings" pitchFamily="2" charset="2"/>
              <a:buChar char="Ø"/>
            </a:pPr>
            <a:r>
              <a:rPr lang="fa-IR" sz="3200" dirty="0">
                <a:cs typeface="B Nazanin" pitchFamily="2" charset="-78"/>
              </a:rPr>
              <a:t>غشاء تنفسی(4-0/5 میکرومتر) شامل:</a:t>
            </a:r>
          </a:p>
          <a:p>
            <a:pPr marL="624078" indent="-514350" algn="r" rtl="1">
              <a:buFont typeface="+mj-lt"/>
              <a:buAutoNum type="arabicPeriod"/>
            </a:pPr>
            <a:endParaRPr lang="fa-IR" sz="3200" dirty="0">
              <a:cs typeface="B Nazanin" pitchFamily="2" charset="-78"/>
            </a:endParaRPr>
          </a:p>
          <a:p>
            <a:pPr marL="624078" indent="-514350" algn="r" rtl="1">
              <a:buFont typeface="+mj-lt"/>
              <a:buAutoNum type="arabicPeriod"/>
            </a:pPr>
            <a:r>
              <a:rPr lang="fa-IR" sz="3200" dirty="0">
                <a:cs typeface="B Nazanin" pitchFamily="2" charset="-78"/>
              </a:rPr>
              <a:t>دیواره حبابچه ای</a:t>
            </a:r>
          </a:p>
          <a:p>
            <a:pPr marL="624078" indent="-514350" algn="r" rtl="1">
              <a:buFont typeface="+mj-lt"/>
              <a:buAutoNum type="arabicPeriod"/>
            </a:pPr>
            <a:endParaRPr lang="fa-IR" sz="3200" dirty="0">
              <a:cs typeface="B Nazanin" pitchFamily="2" charset="-78"/>
            </a:endParaRPr>
          </a:p>
          <a:p>
            <a:pPr marL="624078" indent="-514350" algn="r" rtl="1">
              <a:buFont typeface="+mj-lt"/>
              <a:buAutoNum type="arabicPeriod"/>
            </a:pPr>
            <a:r>
              <a:rPr lang="fa-IR" sz="3200" dirty="0">
                <a:cs typeface="B Nazanin" pitchFamily="2" charset="-78"/>
              </a:rPr>
              <a:t>دیواره مویرگی</a:t>
            </a:r>
          </a:p>
          <a:p>
            <a:pPr marL="624078" indent="-514350" algn="r" rtl="1">
              <a:buFont typeface="+mj-lt"/>
              <a:buAutoNum type="arabicPeriod"/>
            </a:pPr>
            <a:endParaRPr lang="fa-IR" sz="3200" dirty="0">
              <a:cs typeface="B Nazanin" pitchFamily="2" charset="-78"/>
            </a:endParaRPr>
          </a:p>
          <a:p>
            <a:pPr marL="624078" indent="-514350" algn="r" rtl="1">
              <a:buFont typeface="+mj-lt"/>
              <a:buAutoNum type="arabicPeriod"/>
            </a:pPr>
            <a:r>
              <a:rPr lang="fa-IR" sz="3200" dirty="0">
                <a:cs typeface="B Nazanin" pitchFamily="2" charset="-78"/>
              </a:rPr>
              <a:t>غشاء های پایه حبابچه و مویرگ</a:t>
            </a:r>
            <a:endParaRPr lang="en-US" sz="3200" dirty="0">
              <a:cs typeface="B Nazanin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0896" y="274638"/>
            <a:ext cx="8229600" cy="850106"/>
          </a:xfrm>
        </p:spPr>
        <p:txBody>
          <a:bodyPr/>
          <a:lstStyle/>
          <a:p>
            <a:pPr algn="r" rtl="1"/>
            <a:r>
              <a:rPr lang="fa-IR" dirty="0" smtClean="0">
                <a:cs typeface="B Nazanin" pitchFamily="2" charset="-78"/>
              </a:rPr>
              <a:t>غشاء تنفسی(حبابچه ای-مویرگی)</a:t>
            </a:r>
            <a:endParaRPr lang="en-US" dirty="0">
              <a:cs typeface="B Nazanin" pitchFamily="2" charset="-78"/>
            </a:endParaRPr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072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472" y="1124744"/>
            <a:ext cx="9505056" cy="5733256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  <a:buNone/>
            </a:pP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حجم جاری</a:t>
            </a:r>
            <a:r>
              <a:rPr lang="fa-IR" b="1" dirty="0">
                <a:cs typeface="B Nazanin" pitchFamily="2" charset="-78"/>
              </a:rPr>
              <a:t>(</a:t>
            </a:r>
            <a:r>
              <a:rPr lang="en-US" b="1" dirty="0" err="1">
                <a:cs typeface="B Nazanin" pitchFamily="2" charset="-78"/>
              </a:rPr>
              <a:t>Tital</a:t>
            </a:r>
            <a:r>
              <a:rPr lang="en-US" b="1" dirty="0">
                <a:cs typeface="B Nazanin" pitchFamily="2" charset="-78"/>
              </a:rPr>
              <a:t> Volume</a:t>
            </a:r>
            <a:r>
              <a:rPr lang="fa-IR" b="1" dirty="0">
                <a:cs typeface="B Nazanin" pitchFamily="2" charset="-78"/>
              </a:rPr>
              <a:t>): مقدار هوایی که طی هر دم </a:t>
            </a: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یا</a:t>
            </a:r>
            <a:r>
              <a:rPr lang="fa-IR" b="1" dirty="0">
                <a:cs typeface="B Nazanin" pitchFamily="2" charset="-78"/>
              </a:rPr>
              <a:t> بازدم عادی(500 میلی لیتر)</a:t>
            </a:r>
          </a:p>
          <a:p>
            <a:pPr algn="r" rtl="1">
              <a:lnSpc>
                <a:spcPct val="150000"/>
              </a:lnSpc>
              <a:buNone/>
            </a:pP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حجم</a:t>
            </a:r>
            <a:r>
              <a:rPr lang="fa-IR" sz="500" b="1" dirty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ذخیره</a:t>
            </a:r>
            <a:r>
              <a:rPr lang="fa-IR" sz="500" b="1" dirty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دمی</a:t>
            </a:r>
            <a:r>
              <a:rPr lang="fa-IR" b="1" dirty="0">
                <a:cs typeface="B Nazanin" pitchFamily="2" charset="-78"/>
              </a:rPr>
              <a:t>(</a:t>
            </a:r>
            <a:r>
              <a:rPr lang="en-US" b="1" dirty="0" err="1">
                <a:cs typeface="B Nazanin" pitchFamily="2" charset="-78"/>
              </a:rPr>
              <a:t>Inspiratory</a:t>
            </a:r>
            <a:r>
              <a:rPr lang="en-US" b="1" dirty="0">
                <a:cs typeface="B Nazanin" pitchFamily="2" charset="-78"/>
              </a:rPr>
              <a:t> Reserve Volume</a:t>
            </a:r>
            <a:r>
              <a:rPr lang="fa-IR" b="1" dirty="0">
                <a:cs typeface="B Nazanin" pitchFamily="2" charset="-78"/>
              </a:rPr>
              <a:t>): مقدار</a:t>
            </a:r>
            <a:r>
              <a:rPr lang="fa-IR" sz="900" b="1" dirty="0">
                <a:cs typeface="B Nazanin" pitchFamily="2" charset="-78"/>
              </a:rPr>
              <a:t> </a:t>
            </a:r>
            <a:r>
              <a:rPr lang="fa-IR" b="1" dirty="0">
                <a:cs typeface="B Nazanin" pitchFamily="2" charset="-78"/>
              </a:rPr>
              <a:t>هوایی</a:t>
            </a:r>
            <a:r>
              <a:rPr lang="fa-IR" sz="500" b="1" dirty="0">
                <a:cs typeface="B Nazanin" pitchFamily="2" charset="-78"/>
              </a:rPr>
              <a:t> </a:t>
            </a:r>
            <a:r>
              <a:rPr lang="fa-IR" b="1" dirty="0">
                <a:cs typeface="B Nazanin" pitchFamily="2" charset="-78"/>
              </a:rPr>
              <a:t>که با دم</a:t>
            </a:r>
            <a:r>
              <a:rPr lang="fa-IR" sz="700" b="1" dirty="0">
                <a:cs typeface="B Nazanin" pitchFamily="2" charset="-78"/>
              </a:rPr>
              <a:t> </a:t>
            </a:r>
            <a:r>
              <a:rPr lang="fa-IR" b="1" dirty="0">
                <a:cs typeface="B Nazanin" pitchFamily="2" charset="-78"/>
              </a:rPr>
              <a:t>عمیق پس</a:t>
            </a:r>
            <a:r>
              <a:rPr lang="fa-IR" sz="1100" b="1" dirty="0">
                <a:cs typeface="B Nazanin" pitchFamily="2" charset="-78"/>
              </a:rPr>
              <a:t> </a:t>
            </a:r>
            <a:r>
              <a:rPr lang="fa-IR" b="1" dirty="0">
                <a:cs typeface="B Nazanin" pitchFamily="2" charset="-78"/>
              </a:rPr>
              <a:t>از</a:t>
            </a:r>
            <a:r>
              <a:rPr lang="fa-IR" sz="1050" b="1" dirty="0">
                <a:cs typeface="B Nazanin" pitchFamily="2" charset="-78"/>
              </a:rPr>
              <a:t> </a:t>
            </a:r>
            <a:r>
              <a:rPr lang="fa-IR" b="1" dirty="0">
                <a:cs typeface="B Nazanin" pitchFamily="2" charset="-78"/>
              </a:rPr>
              <a:t>دم</a:t>
            </a:r>
            <a:r>
              <a:rPr lang="fa-IR" sz="800" b="1" dirty="0">
                <a:cs typeface="B Nazanin" pitchFamily="2" charset="-78"/>
              </a:rPr>
              <a:t> </a:t>
            </a:r>
            <a:r>
              <a:rPr lang="fa-IR" b="1" dirty="0">
                <a:cs typeface="B Nazanin" pitchFamily="2" charset="-78"/>
              </a:rPr>
              <a:t>عادی(3300-3000)</a:t>
            </a:r>
          </a:p>
          <a:p>
            <a:pPr algn="r" rtl="1">
              <a:lnSpc>
                <a:spcPct val="150000"/>
              </a:lnSpc>
              <a:buNone/>
            </a:pP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حجم</a:t>
            </a:r>
            <a:r>
              <a:rPr lang="fa-IR" sz="900" b="1" dirty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ذخیره</a:t>
            </a:r>
            <a:r>
              <a:rPr lang="fa-IR" sz="700" b="1" dirty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بازدمی</a:t>
            </a:r>
            <a:r>
              <a:rPr lang="fa-IR" b="1" dirty="0">
                <a:cs typeface="B Nazanin" pitchFamily="2" charset="-78"/>
              </a:rPr>
              <a:t>(</a:t>
            </a:r>
            <a:r>
              <a:rPr lang="en-US" b="1" dirty="0">
                <a:cs typeface="B Nazanin" pitchFamily="2" charset="-78"/>
              </a:rPr>
              <a:t>Expiratory Reserve Volume</a:t>
            </a:r>
            <a:r>
              <a:rPr lang="fa-IR" b="1" dirty="0">
                <a:cs typeface="B Nazanin" pitchFamily="2" charset="-78"/>
              </a:rPr>
              <a:t>):مقدار</a:t>
            </a:r>
            <a:r>
              <a:rPr lang="fa-IR" sz="600" b="1" dirty="0">
                <a:cs typeface="B Nazanin" pitchFamily="2" charset="-78"/>
              </a:rPr>
              <a:t> </a:t>
            </a:r>
            <a:r>
              <a:rPr lang="fa-IR" b="1" dirty="0">
                <a:cs typeface="B Nazanin" pitchFamily="2" charset="-78"/>
              </a:rPr>
              <a:t>هوایی</a:t>
            </a:r>
            <a:r>
              <a:rPr lang="fa-IR" sz="900" b="1" dirty="0">
                <a:cs typeface="B Nazanin" pitchFamily="2" charset="-78"/>
              </a:rPr>
              <a:t> </a:t>
            </a:r>
            <a:r>
              <a:rPr lang="fa-IR" b="1" dirty="0">
                <a:cs typeface="B Nazanin" pitchFamily="2" charset="-78"/>
              </a:rPr>
              <a:t>که با بازدم عمیق</a:t>
            </a:r>
            <a:r>
              <a:rPr lang="fa-IR" sz="1200" b="1" dirty="0">
                <a:cs typeface="B Nazanin" pitchFamily="2" charset="-78"/>
              </a:rPr>
              <a:t> </a:t>
            </a:r>
            <a:r>
              <a:rPr lang="fa-IR" b="1" dirty="0">
                <a:cs typeface="B Nazanin" pitchFamily="2" charset="-78"/>
              </a:rPr>
              <a:t>پس</a:t>
            </a:r>
            <a:r>
              <a:rPr lang="fa-IR" sz="1400" b="1" dirty="0">
                <a:cs typeface="B Nazanin" pitchFamily="2" charset="-78"/>
              </a:rPr>
              <a:t> </a:t>
            </a:r>
            <a:r>
              <a:rPr lang="fa-IR" b="1" dirty="0">
                <a:cs typeface="B Nazanin" pitchFamily="2" charset="-78"/>
              </a:rPr>
              <a:t>از</a:t>
            </a:r>
            <a:r>
              <a:rPr lang="fa-IR" sz="1600" b="1" dirty="0">
                <a:cs typeface="B Nazanin" pitchFamily="2" charset="-78"/>
              </a:rPr>
              <a:t> </a:t>
            </a:r>
            <a:r>
              <a:rPr lang="fa-IR" b="1" dirty="0">
                <a:cs typeface="B Nazanin" pitchFamily="2" charset="-78"/>
              </a:rPr>
              <a:t>بازدم عادی(1100)</a:t>
            </a:r>
          </a:p>
          <a:p>
            <a:pPr algn="r" rtl="1">
              <a:lnSpc>
                <a:spcPct val="150000"/>
              </a:lnSpc>
              <a:buNone/>
            </a:pP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حجم باقیمانده</a:t>
            </a:r>
            <a:r>
              <a:rPr lang="fa-IR" b="1" dirty="0">
                <a:cs typeface="B Nazanin" pitchFamily="2" charset="-78"/>
              </a:rPr>
              <a:t>(</a:t>
            </a:r>
            <a:r>
              <a:rPr lang="en-US" b="1" dirty="0">
                <a:cs typeface="B Nazanin" pitchFamily="2" charset="-78"/>
              </a:rPr>
              <a:t>Residual volume</a:t>
            </a:r>
            <a:r>
              <a:rPr lang="fa-IR" b="1" dirty="0">
                <a:cs typeface="B Nazanin" pitchFamily="2" charset="-78"/>
              </a:rPr>
              <a:t>): مقدار هوایی که پس از بازدم عمیق در ریه هاست(1200)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592" y="-99392"/>
            <a:ext cx="8229600" cy="850106"/>
          </a:xfrm>
        </p:spPr>
        <p:txBody>
          <a:bodyPr/>
          <a:lstStyle/>
          <a:p>
            <a:pPr algn="r" rtl="1"/>
            <a:r>
              <a:rPr lang="fa-IR" dirty="0" smtClean="0">
                <a:cs typeface="B Nazanin" pitchFamily="2" charset="-78"/>
              </a:rPr>
              <a:t>حجم های ریوی(اسپیرومتر)</a:t>
            </a:r>
            <a:endParaRPr lang="en-US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4116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472" y="1268760"/>
            <a:ext cx="9433048" cy="5589240"/>
          </a:xfrm>
        </p:spPr>
        <p:txBody>
          <a:bodyPr>
            <a:normAutofit lnSpcReduction="10000"/>
          </a:bodyPr>
          <a:lstStyle/>
          <a:p>
            <a:pPr algn="r" rtl="1">
              <a:lnSpc>
                <a:spcPct val="150000"/>
              </a:lnSpc>
              <a:buNone/>
            </a:pP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ظرفیت حیاتی</a:t>
            </a:r>
            <a:r>
              <a:rPr lang="fa-IR" b="1" dirty="0">
                <a:cs typeface="B Nazanin" pitchFamily="2" charset="-78"/>
              </a:rPr>
              <a:t>(</a:t>
            </a:r>
            <a:r>
              <a:rPr lang="en-US" b="1" dirty="0">
                <a:cs typeface="B Nazanin" pitchFamily="2" charset="-78"/>
              </a:rPr>
              <a:t>Vital Capacity</a:t>
            </a:r>
            <a:r>
              <a:rPr lang="fa-IR" b="1" dirty="0">
                <a:cs typeface="B Nazanin" pitchFamily="2" charset="-78"/>
              </a:rPr>
              <a:t>):مجموع حجم جاری،ذخیره دمی و ذخیره بازدمی(4800-4600)</a:t>
            </a:r>
          </a:p>
          <a:p>
            <a:pPr algn="r" rtl="1">
              <a:lnSpc>
                <a:spcPct val="150000"/>
              </a:lnSpc>
              <a:buNone/>
            </a:pP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ظرفیت باقیمانده عملی</a:t>
            </a:r>
            <a:r>
              <a:rPr lang="fa-IR" b="1" dirty="0">
                <a:cs typeface="B Nazanin" pitchFamily="2" charset="-78"/>
              </a:rPr>
              <a:t>(</a:t>
            </a:r>
            <a:r>
              <a:rPr lang="en-US" b="1" dirty="0">
                <a:cs typeface="B Nazanin" pitchFamily="2" charset="-78"/>
              </a:rPr>
              <a:t>Functional Residual Capacity</a:t>
            </a:r>
            <a:r>
              <a:rPr lang="fa-IR" b="1" dirty="0">
                <a:cs typeface="B Nazanin" pitchFamily="2" charset="-78"/>
              </a:rPr>
              <a:t>): مقدار هوایی که پس از بازدم عادی باقیست(2300)</a:t>
            </a:r>
          </a:p>
          <a:p>
            <a:pPr algn="r" rtl="1">
              <a:lnSpc>
                <a:spcPct val="150000"/>
              </a:lnSpc>
              <a:buNone/>
            </a:pP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ظرفیت دمی</a:t>
            </a:r>
            <a:r>
              <a:rPr lang="fa-IR" b="1" dirty="0">
                <a:cs typeface="B Nazanin" pitchFamily="2" charset="-78"/>
              </a:rPr>
              <a:t>(</a:t>
            </a:r>
            <a:r>
              <a:rPr lang="en-US" b="1" dirty="0" err="1">
                <a:cs typeface="B Nazanin" pitchFamily="2" charset="-78"/>
              </a:rPr>
              <a:t>Inspiratory</a:t>
            </a:r>
            <a:r>
              <a:rPr lang="en-US" b="1" dirty="0">
                <a:cs typeface="B Nazanin" pitchFamily="2" charset="-78"/>
              </a:rPr>
              <a:t> Capacity</a:t>
            </a:r>
            <a:r>
              <a:rPr lang="fa-IR" b="1" dirty="0">
                <a:cs typeface="B Nazanin" pitchFamily="2" charset="-78"/>
              </a:rPr>
              <a:t>)): مقدار هوایی که با دم عمیق پس از بازدم عادی(3500)  </a:t>
            </a:r>
          </a:p>
          <a:p>
            <a:pPr algn="r" rtl="1">
              <a:lnSpc>
                <a:spcPct val="150000"/>
              </a:lnSpc>
              <a:buNone/>
            </a:pP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ظرفیت کل ریه</a:t>
            </a:r>
            <a:r>
              <a:rPr lang="fa-IR" sz="100" b="1" dirty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ها</a:t>
            </a:r>
            <a:r>
              <a:rPr lang="fa-IR" b="1" dirty="0">
                <a:cs typeface="B Nazanin" pitchFamily="2" charset="-78"/>
              </a:rPr>
              <a:t>(</a:t>
            </a:r>
            <a:r>
              <a:rPr lang="en-US" b="1" dirty="0">
                <a:cs typeface="B Nazanin" pitchFamily="2" charset="-78"/>
              </a:rPr>
              <a:t>Total Lung Capacity</a:t>
            </a:r>
            <a:r>
              <a:rPr lang="fa-IR" b="1" dirty="0">
                <a:cs typeface="B Nazanin" pitchFamily="2" charset="-78"/>
              </a:rPr>
              <a:t>):حجم کل هوای درون ریه</a:t>
            </a:r>
            <a:r>
              <a:rPr lang="fa-IR" sz="100" b="1" dirty="0">
                <a:cs typeface="B Nazanin" pitchFamily="2" charset="-78"/>
              </a:rPr>
              <a:t> </a:t>
            </a:r>
            <a:r>
              <a:rPr lang="fa-IR" b="1" dirty="0">
                <a:cs typeface="B Nazanin" pitchFamily="2" charset="-78"/>
              </a:rPr>
              <a:t>ها پس از دم عمیق(6000-5800)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0896" y="274638"/>
            <a:ext cx="8229600" cy="850106"/>
          </a:xfrm>
        </p:spPr>
        <p:txBody>
          <a:bodyPr/>
          <a:lstStyle/>
          <a:p>
            <a:pPr algn="r" rtl="1"/>
            <a:r>
              <a:rPr lang="fa-IR" dirty="0" smtClean="0">
                <a:cs typeface="B Nazanin" pitchFamily="2" charset="-78"/>
              </a:rPr>
              <a:t>ظرفیت های ریوی(جمع چند حجم)</a:t>
            </a:r>
            <a:endParaRPr lang="en-US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3310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196752"/>
            <a:ext cx="9324528" cy="5661248"/>
          </a:xfrm>
        </p:spPr>
        <p:txBody>
          <a:bodyPr>
            <a:normAutofit/>
          </a:bodyPr>
          <a:lstStyle/>
          <a:p>
            <a:pPr algn="r" rtl="1"/>
            <a:r>
              <a:rPr lang="fa-IR" sz="3200" b="1" dirty="0">
                <a:cs typeface="B Nazanin" pitchFamily="2" charset="-78"/>
              </a:rPr>
              <a:t>مقدار</a:t>
            </a:r>
            <a:r>
              <a:rPr lang="fa-IR" sz="1050" b="1" dirty="0">
                <a:cs typeface="B Nazanin" pitchFamily="2" charset="-78"/>
              </a:rPr>
              <a:t> </a:t>
            </a:r>
            <a:r>
              <a:rPr lang="fa-IR" sz="3200" b="1" dirty="0">
                <a:cs typeface="B Nazanin" pitchFamily="2" charset="-78"/>
              </a:rPr>
              <a:t>هوایی که طی یک دقیقه وارد ریه</a:t>
            </a:r>
            <a:r>
              <a:rPr lang="fa-IR" sz="100" b="1" dirty="0">
                <a:cs typeface="B Nazanin" pitchFamily="2" charset="-78"/>
              </a:rPr>
              <a:t> </a:t>
            </a:r>
            <a:r>
              <a:rPr lang="fa-IR" sz="3200" b="1" dirty="0">
                <a:cs typeface="B Nazanin" pitchFamily="2" charset="-78"/>
              </a:rPr>
              <a:t>ها یا از آن خارج می شود</a:t>
            </a:r>
          </a:p>
          <a:p>
            <a:pPr algn="r" rtl="1"/>
            <a:endParaRPr lang="fa-IR" sz="3200" b="1" dirty="0">
              <a:cs typeface="B Nazanin" pitchFamily="2" charset="-78"/>
            </a:endParaRPr>
          </a:p>
          <a:p>
            <a:pPr algn="r" rtl="1">
              <a:buNone/>
            </a:pPr>
            <a:r>
              <a:rPr lang="fa-IR" sz="3200" b="1" dirty="0">
                <a:cs typeface="B Nazanin"/>
              </a:rPr>
              <a:t>                تعداد تنفس در دقیقه × </a:t>
            </a:r>
            <a:r>
              <a:rPr lang="fa-IR" sz="3200" b="1" dirty="0">
                <a:cs typeface="B Nazanin" pitchFamily="2" charset="-78"/>
              </a:rPr>
              <a:t>حجم جاری</a:t>
            </a:r>
            <a:r>
              <a:rPr lang="fa-IR" sz="3200" b="1" dirty="0">
                <a:cs typeface="B Nazanin"/>
              </a:rPr>
              <a:t> = </a:t>
            </a:r>
            <a:r>
              <a:rPr lang="fa-IR" sz="3200" b="1" dirty="0">
                <a:cs typeface="B Nazanin" pitchFamily="2" charset="-78"/>
              </a:rPr>
              <a:t>تهویه دقیقه ای </a:t>
            </a:r>
          </a:p>
          <a:p>
            <a:pPr algn="r" rtl="1">
              <a:buNone/>
            </a:pPr>
            <a:r>
              <a:rPr lang="fa-IR" sz="3200" b="1" dirty="0">
                <a:cs typeface="B Nazanin" pitchFamily="2" charset="-78"/>
              </a:rPr>
              <a:t>                                           12    </a:t>
            </a:r>
            <a:r>
              <a:rPr lang="fa-IR" sz="3200" b="1" dirty="0">
                <a:cs typeface="B Nazanin"/>
              </a:rPr>
              <a:t>×     500         =  6000     </a:t>
            </a:r>
          </a:p>
          <a:p>
            <a:pPr algn="r" rtl="1">
              <a:buNone/>
            </a:pPr>
            <a:r>
              <a:rPr lang="fa-IR" sz="3200" b="1" dirty="0">
                <a:cs typeface="B Nazanin"/>
              </a:rPr>
              <a:t>حجم فضای مرده تشریحی: </a:t>
            </a:r>
            <a:r>
              <a:rPr lang="fa-IR" sz="3200" dirty="0">
                <a:cs typeface="B Nazanin"/>
              </a:rPr>
              <a:t>مقدار هوایی که مسیر مجاری تنفسی را پر کرده و در مبادله تنفسی حبابچه ای شرکت نمی کند(150 میلی لیتر)</a:t>
            </a:r>
          </a:p>
          <a:p>
            <a:pPr algn="r" rtl="1">
              <a:buNone/>
            </a:pPr>
            <a:endParaRPr lang="fa-IR" sz="3200" dirty="0">
              <a:cs typeface="B Nazanin"/>
            </a:endParaRPr>
          </a:p>
          <a:p>
            <a:pPr algn="r" rtl="1">
              <a:buNone/>
            </a:pPr>
            <a:r>
              <a:rPr lang="fa-IR" sz="3200" b="1" dirty="0">
                <a:cs typeface="B Nazanin"/>
              </a:rPr>
              <a:t>تعداد</a:t>
            </a:r>
            <a:r>
              <a:rPr lang="fa-IR" sz="900" b="1" dirty="0">
                <a:cs typeface="B Nazanin"/>
              </a:rPr>
              <a:t> </a:t>
            </a:r>
            <a:r>
              <a:rPr lang="fa-IR" sz="3200" b="1" dirty="0">
                <a:cs typeface="B Nazanin"/>
              </a:rPr>
              <a:t>تنفس</a:t>
            </a:r>
            <a:r>
              <a:rPr lang="fa-IR" sz="1400" b="1" dirty="0">
                <a:cs typeface="B Nazanin"/>
              </a:rPr>
              <a:t> </a:t>
            </a:r>
            <a:r>
              <a:rPr lang="fa-IR" sz="3200" b="1" dirty="0">
                <a:cs typeface="B Nazanin"/>
              </a:rPr>
              <a:t>در</a:t>
            </a:r>
            <a:r>
              <a:rPr lang="fa-IR" sz="1200" b="1" dirty="0">
                <a:cs typeface="B Nazanin"/>
              </a:rPr>
              <a:t> </a:t>
            </a:r>
            <a:r>
              <a:rPr lang="fa-IR" sz="3200" b="1" dirty="0">
                <a:cs typeface="B Nazanin"/>
              </a:rPr>
              <a:t>دقیقه×(فضای مرده-</a:t>
            </a:r>
            <a:r>
              <a:rPr lang="fa-IR" sz="3200" b="1" dirty="0">
                <a:cs typeface="B Nazanin" pitchFamily="2" charset="-78"/>
              </a:rPr>
              <a:t>حجم جاری)</a:t>
            </a:r>
            <a:r>
              <a:rPr lang="fa-IR" sz="3200" b="1" dirty="0">
                <a:cs typeface="B Nazanin"/>
              </a:rPr>
              <a:t>=</a:t>
            </a:r>
            <a:r>
              <a:rPr lang="fa-IR" sz="3200" b="1" dirty="0">
                <a:cs typeface="B Nazanin" pitchFamily="2" charset="-78"/>
              </a:rPr>
              <a:t>تهویه حبابچه</a:t>
            </a:r>
            <a:r>
              <a:rPr lang="fa-IR" sz="100" b="1" dirty="0">
                <a:cs typeface="B Nazanin" pitchFamily="2" charset="-78"/>
              </a:rPr>
              <a:t> </a:t>
            </a:r>
            <a:r>
              <a:rPr lang="fa-IR" sz="3200" b="1" dirty="0">
                <a:cs typeface="B Nazanin" pitchFamily="2" charset="-78"/>
              </a:rPr>
              <a:t>ای </a:t>
            </a:r>
          </a:p>
          <a:p>
            <a:pPr algn="r" rtl="1">
              <a:buNone/>
            </a:pPr>
            <a:r>
              <a:rPr lang="fa-IR" sz="3200" b="1" dirty="0">
                <a:cs typeface="B Nazanin" pitchFamily="2" charset="-78"/>
              </a:rPr>
              <a:t>                       12    </a:t>
            </a:r>
            <a:r>
              <a:rPr lang="fa-IR" sz="3200" b="1" dirty="0">
                <a:cs typeface="B Nazanin"/>
              </a:rPr>
              <a:t>×        (150 – 500)        =  4200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3200" b="1" dirty="0">
                <a:solidFill>
                  <a:srgbClr val="FF0000"/>
                </a:solidFill>
                <a:cs typeface="B Nazanin"/>
              </a:rPr>
              <a:t>نکته</a:t>
            </a:r>
            <a:r>
              <a:rPr lang="fa-IR" sz="3200" b="1" dirty="0">
                <a:cs typeface="B Nazanin"/>
              </a:rPr>
              <a:t>: در 8سالگی 300میلیون حبابچه تثبیت می شود</a:t>
            </a:r>
            <a:endParaRPr lang="fa-IR" sz="3200" dirty="0">
              <a:cs typeface="B Nazanin"/>
            </a:endParaRPr>
          </a:p>
          <a:p>
            <a:pPr algn="r" rtl="1">
              <a:buNone/>
            </a:pPr>
            <a:endParaRPr lang="fa-IR" sz="3200" dirty="0">
              <a:cs typeface="B Nazani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0896" y="44624"/>
            <a:ext cx="8229600" cy="850106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تهویه دقیقه ای(تهویه ریوی)</a:t>
            </a:r>
            <a:endParaRPr lang="en-US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55298" name="AutoShape 2" descr="Image result for alveolar sac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55300" name="AutoShape 4" descr="Image result for alveolar sac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55302" name="Picture 6" descr="Image result for alveolar sa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55304" name="Picture 8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16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472" y="1196752"/>
            <a:ext cx="9505056" cy="5661248"/>
          </a:xfrm>
        </p:spPr>
        <p:txBody>
          <a:bodyPr>
            <a:norm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fa-IR" sz="3200" dirty="0">
                <a:cs typeface="B Nazanin" pitchFamily="2" charset="-78"/>
              </a:rPr>
              <a:t>قانون دالتون: در مخلوطی از گازها، فشاری که توسط یک گاز اعمال می شود فشار سهمی آن گاز گفته می شود</a:t>
            </a:r>
          </a:p>
          <a:p>
            <a:pPr algn="r" rtl="1"/>
            <a:endParaRPr lang="fa-IR" sz="3200" dirty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sz="3200" dirty="0">
                <a:cs typeface="B Nazanin" pitchFamily="2" charset="-78"/>
              </a:rPr>
              <a:t>مثال: فشار اتمسفر در سطح دریا </a:t>
            </a:r>
            <a:r>
              <a:rPr lang="en-US" sz="3200" dirty="0">
                <a:cs typeface="B Nazanin" pitchFamily="2" charset="-78"/>
              </a:rPr>
              <a:t>mmHg</a:t>
            </a:r>
            <a:r>
              <a:rPr lang="fa-IR" sz="3200" dirty="0">
                <a:cs typeface="B Nazanin" pitchFamily="2" charset="-78"/>
              </a:rPr>
              <a:t>760 است لذا فشار سهمی اکسیژن 159/2 می باشد</a:t>
            </a:r>
          </a:p>
          <a:p>
            <a:pPr algn="l">
              <a:buNone/>
            </a:pPr>
            <a:r>
              <a:rPr lang="en-US" sz="3200" dirty="0">
                <a:cs typeface="B Nazanin" pitchFamily="2" charset="-78"/>
              </a:rPr>
              <a:t>Po2= 760</a:t>
            </a:r>
            <a:r>
              <a:rPr lang="en-US" sz="3200" dirty="0">
                <a:cs typeface="B Nazanin"/>
              </a:rPr>
              <a:t>× 20/96 =159/2 mmHg</a:t>
            </a:r>
          </a:p>
          <a:p>
            <a:pPr algn="l">
              <a:buNone/>
            </a:pPr>
            <a:r>
              <a:rPr lang="en-US" sz="3200" dirty="0">
                <a:cs typeface="B Nazanin"/>
              </a:rPr>
              <a:t>                 100</a:t>
            </a:r>
            <a:r>
              <a:rPr lang="fa-IR" sz="3200" dirty="0">
                <a:cs typeface="B Nazanin" pitchFamily="2" charset="-78"/>
              </a:rPr>
              <a:t>  </a:t>
            </a:r>
          </a:p>
          <a:p>
            <a:pPr algn="r" rtl="1">
              <a:buNone/>
            </a:pP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نکته</a:t>
            </a:r>
            <a:r>
              <a:rPr lang="fa-IR" sz="3200" dirty="0">
                <a:cs typeface="B Nazanin" pitchFamily="2" charset="-78"/>
              </a:rPr>
              <a:t>: با توجه به وجود بخار آب و وجود 14/2%اکسیژن در حبابچه لذا فشار سهمی اکسیژن حبابچه ای </a:t>
            </a:r>
            <a:r>
              <a:rPr lang="en-US" sz="3200" dirty="0">
                <a:cs typeface="B Nazanin" pitchFamily="2" charset="-78"/>
              </a:rPr>
              <a:t>mmHg</a:t>
            </a:r>
            <a:r>
              <a:rPr lang="fa-IR" sz="3200" dirty="0">
                <a:cs typeface="B Nazanin" pitchFamily="2" charset="-78"/>
              </a:rPr>
              <a:t> 100 در نظر گرفته می شود </a:t>
            </a:r>
            <a:endParaRPr lang="en-US" sz="3200" dirty="0">
              <a:cs typeface="B Nazanin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0896" y="274638"/>
            <a:ext cx="8229600" cy="850106"/>
          </a:xfrm>
        </p:spPr>
        <p:txBody>
          <a:bodyPr/>
          <a:lstStyle/>
          <a:p>
            <a:pPr algn="r" rtl="1"/>
            <a:r>
              <a:rPr lang="fa-IR" dirty="0" smtClean="0">
                <a:cs typeface="B Nazanin" pitchFamily="2" charset="-78"/>
              </a:rPr>
              <a:t>فشار سهمی گازها</a:t>
            </a:r>
            <a:endParaRPr lang="en-US" dirty="0">
              <a:cs typeface="B Nazanin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711624" y="4221088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98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0896" y="274638"/>
            <a:ext cx="8229600" cy="850106"/>
          </a:xfrm>
        </p:spPr>
        <p:txBody>
          <a:bodyPr/>
          <a:lstStyle/>
          <a:p>
            <a:pPr algn="r" rtl="1"/>
            <a:r>
              <a:rPr lang="fa-IR" dirty="0" smtClean="0">
                <a:cs typeface="B Nazanin" pitchFamily="2" charset="-78"/>
              </a:rPr>
              <a:t>فشار سهمی اکسیژن و انیدریدکربنیک خون</a:t>
            </a:r>
            <a:endParaRPr lang="en-US" dirty="0">
              <a:cs typeface="B Nazanin" pitchFamily="2" charset="-78"/>
            </a:endParaRPr>
          </a:p>
        </p:txBody>
      </p:sp>
      <p:pic>
        <p:nvPicPr>
          <p:cNvPr id="53253" name="Picture 5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-1"/>
            <a:ext cx="9144000" cy="6858001"/>
          </a:xfrm>
          <a:prstGeom prst="rect">
            <a:avLst/>
          </a:prstGeom>
          <a:noFill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740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908720"/>
            <a:ext cx="9144000" cy="5949280"/>
          </a:xfrm>
        </p:spPr>
        <p:txBody>
          <a:bodyPr/>
          <a:lstStyle/>
          <a:p>
            <a:pPr marL="624078" indent="-514350" algn="r" rtl="1">
              <a:buFont typeface="+mj-lt"/>
              <a:buAutoNum type="arabicPeriod"/>
            </a:pP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هیپوفیز قدامی(آدنوهیپوفیز):</a:t>
            </a:r>
          </a:p>
          <a:p>
            <a:pPr marL="624078" indent="-514350" algn="r" rtl="1"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رشد </a:t>
            </a:r>
            <a:r>
              <a:rPr lang="en-US" dirty="0" smtClean="0">
                <a:cs typeface="B Nazanin" pitchFamily="2" charset="-78"/>
              </a:rPr>
              <a:t>GH</a:t>
            </a:r>
            <a:r>
              <a:rPr lang="fa-IR" dirty="0" smtClean="0">
                <a:cs typeface="B Nazanin" pitchFamily="2" charset="-78"/>
              </a:rPr>
              <a:t> </a:t>
            </a:r>
          </a:p>
          <a:p>
            <a:pPr marL="624078" indent="-514350" algn="r" rtl="1"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پرولاکتین </a:t>
            </a:r>
          </a:p>
          <a:p>
            <a:pPr marL="624078" indent="-514350" algn="r" rtl="1"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محرک تیروئید </a:t>
            </a:r>
            <a:r>
              <a:rPr lang="en-US" dirty="0" smtClean="0">
                <a:cs typeface="B Nazanin" pitchFamily="2" charset="-78"/>
              </a:rPr>
              <a:t>TSH</a:t>
            </a:r>
            <a:r>
              <a:rPr lang="fa-IR" dirty="0" smtClean="0">
                <a:cs typeface="B Nazanin" pitchFamily="2" charset="-78"/>
              </a:rPr>
              <a:t> (تروپیک)</a:t>
            </a:r>
          </a:p>
          <a:p>
            <a:pPr marL="624078" indent="-514350" algn="r" rtl="1"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آدرنوکورتیکوتروپین </a:t>
            </a:r>
            <a:r>
              <a:rPr lang="en-US" dirty="0" smtClean="0">
                <a:cs typeface="B Nazanin" pitchFamily="2" charset="-78"/>
              </a:rPr>
              <a:t>ACTH</a:t>
            </a:r>
            <a:r>
              <a:rPr lang="fa-IR" dirty="0" smtClean="0">
                <a:cs typeface="B Nazanin" pitchFamily="2" charset="-78"/>
              </a:rPr>
              <a:t> (تروپیک)</a:t>
            </a:r>
          </a:p>
          <a:p>
            <a:pPr marL="624078" indent="-514350" algn="r" rtl="1"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محرک فولیکولی </a:t>
            </a:r>
            <a:r>
              <a:rPr lang="en-US" dirty="0" smtClean="0">
                <a:cs typeface="B Nazanin" pitchFamily="2" charset="-78"/>
              </a:rPr>
              <a:t>FSH</a:t>
            </a:r>
            <a:r>
              <a:rPr lang="fa-IR" dirty="0" smtClean="0">
                <a:cs typeface="B Nazanin" pitchFamily="2" charset="-78"/>
              </a:rPr>
              <a:t> (تروپیک)</a:t>
            </a:r>
          </a:p>
          <a:p>
            <a:pPr marL="624078" indent="-514350" algn="r" rtl="1"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لوتئینی </a:t>
            </a:r>
            <a:r>
              <a:rPr lang="en-US" dirty="0" smtClean="0">
                <a:cs typeface="B Nazanin" pitchFamily="2" charset="-78"/>
              </a:rPr>
              <a:t>LH</a:t>
            </a:r>
            <a:r>
              <a:rPr lang="fa-IR" dirty="0" smtClean="0">
                <a:cs typeface="B Nazanin" pitchFamily="2" charset="-78"/>
              </a:rPr>
              <a:t> (تروپیک)</a:t>
            </a:r>
          </a:p>
          <a:p>
            <a:pPr marL="624078" indent="-514350" algn="r" rtl="1">
              <a:buFont typeface="Wingdings" pitchFamily="2" charset="2"/>
              <a:buChar char="ü"/>
            </a:pPr>
            <a:endParaRPr lang="fa-IR" dirty="0" smtClean="0">
              <a:cs typeface="B Nazanin" pitchFamily="2" charset="-78"/>
            </a:endParaRPr>
          </a:p>
          <a:p>
            <a:pPr marL="624078" indent="-514350" algn="r" rtl="1">
              <a:buFont typeface="+mj-lt"/>
              <a:buAutoNum type="arabicPeriod" startAt="2"/>
            </a:pP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هیپوفیز خلفی(نوروهیپوفیز):</a:t>
            </a:r>
          </a:p>
          <a:p>
            <a:pPr marL="624078" indent="-514350" algn="r" rtl="1"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وازوپرسین </a:t>
            </a:r>
            <a:r>
              <a:rPr lang="en-US" dirty="0" smtClean="0">
                <a:cs typeface="B Nazanin" pitchFamily="2" charset="-78"/>
              </a:rPr>
              <a:t>ADH</a:t>
            </a:r>
            <a:r>
              <a:rPr lang="fa-IR" dirty="0" smtClean="0">
                <a:cs typeface="B Nazanin" pitchFamily="2" charset="-78"/>
              </a:rPr>
              <a:t> </a:t>
            </a:r>
          </a:p>
          <a:p>
            <a:pPr marL="624078" indent="-514350" algn="r" rtl="1"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اکسی توسین</a:t>
            </a:r>
          </a:p>
          <a:p>
            <a:pPr marL="624078" indent="-514350" algn="r" rtl="1">
              <a:buFont typeface="+mj-lt"/>
              <a:buAutoNum type="arabicPeriod" startAt="2"/>
            </a:pPr>
            <a:endParaRPr lang="fa-IR" dirty="0" smtClean="0">
              <a:cs typeface="B Nazanin" pitchFamily="2" charset="-78"/>
            </a:endParaRPr>
          </a:p>
          <a:p>
            <a:pPr marL="624078" indent="-514350" algn="r" rtl="1">
              <a:buFont typeface="Wingdings" pitchFamily="2" charset="2"/>
              <a:buChar char="ü"/>
            </a:pPr>
            <a:endParaRPr lang="fa-IR" dirty="0">
              <a:cs typeface="B Nazanin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0"/>
            <a:ext cx="9036496" cy="764704"/>
          </a:xfrm>
        </p:spPr>
        <p:txBody>
          <a:bodyPr/>
          <a:lstStyle/>
          <a:p>
            <a:pPr algn="r" rtl="1"/>
            <a:r>
              <a:rPr lang="fa-IR" dirty="0" smtClean="0"/>
              <a:t>هیپوفیز و هورمون ها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70868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472" y="908720"/>
            <a:ext cx="9433048" cy="5949280"/>
          </a:xfrm>
        </p:spPr>
        <p:txBody>
          <a:bodyPr>
            <a:normAutofit lnSpcReduction="10000"/>
          </a:bodyPr>
          <a:lstStyle/>
          <a:p>
            <a:pPr marL="624078" indent="-514350" algn="r" rtl="1">
              <a:buFont typeface="+mj-lt"/>
              <a:buAutoNum type="arabicPeriod"/>
            </a:pPr>
            <a:r>
              <a:rPr lang="fa-IR" sz="3200" b="1" dirty="0">
                <a:cs typeface="B Nazanin" pitchFamily="2" charset="-78"/>
              </a:rPr>
              <a:t>فشار سهمی گاز(</a:t>
            </a: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مهمترین در غشاء</a:t>
            </a:r>
            <a:r>
              <a:rPr lang="fa-IR" sz="3200" b="1" dirty="0">
                <a:cs typeface="B Nazanin" pitchFamily="2" charset="-78"/>
              </a:rPr>
              <a:t>) </a:t>
            </a:r>
          </a:p>
          <a:p>
            <a:pPr marL="624078" indent="-514350" algn="r" rtl="1">
              <a:buFont typeface="+mj-lt"/>
              <a:buAutoNum type="arabicPeriod"/>
            </a:pPr>
            <a:r>
              <a:rPr lang="fa-IR" sz="3200" b="1" dirty="0">
                <a:cs typeface="B Nazanin" pitchFamily="2" charset="-78"/>
              </a:rPr>
              <a:t>قابلیت انحلال گاز در مایع                        قانون هنری</a:t>
            </a:r>
          </a:p>
          <a:p>
            <a:pPr marL="624078" indent="-514350" algn="r" rtl="1">
              <a:buFont typeface="+mj-lt"/>
              <a:buAutoNum type="arabicPeriod"/>
            </a:pPr>
            <a:r>
              <a:rPr lang="fa-IR" sz="3200" b="1" dirty="0">
                <a:cs typeface="B Nazanin" pitchFamily="2" charset="-78"/>
              </a:rPr>
              <a:t>درجه حرارت گاز</a:t>
            </a:r>
          </a:p>
          <a:p>
            <a:pPr marL="624078" indent="-514350" algn="r" rtl="1">
              <a:buFont typeface="+mj-lt"/>
              <a:buAutoNum type="arabicPeriod"/>
            </a:pPr>
            <a:r>
              <a:rPr lang="fa-IR" sz="3200" b="1" dirty="0">
                <a:cs typeface="B Nazanin" pitchFamily="2" charset="-78"/>
              </a:rPr>
              <a:t>سطح انتشار(80-60 متر حبابچه)</a:t>
            </a:r>
          </a:p>
          <a:p>
            <a:pPr marL="624078" indent="-514350" algn="r" rtl="1">
              <a:buFont typeface="+mj-lt"/>
              <a:buAutoNum type="arabicPeriod"/>
            </a:pPr>
            <a:r>
              <a:rPr lang="fa-IR" sz="3200" b="1" dirty="0">
                <a:cs typeface="B Nazanin" pitchFamily="2" charset="-78"/>
              </a:rPr>
              <a:t>ضخامت غشاء انتشاری</a:t>
            </a:r>
          </a:p>
          <a:p>
            <a:pPr marL="624078" indent="-514350" algn="r" rtl="1">
              <a:buFont typeface="+mj-lt"/>
              <a:buAutoNum type="arabicPeriod"/>
            </a:pPr>
            <a:r>
              <a:rPr lang="fa-IR" sz="3200" b="1" dirty="0">
                <a:cs typeface="B Nazanin" pitchFamily="2" charset="-78"/>
              </a:rPr>
              <a:t>وزن مولکولی گاز نسبت معکوس</a:t>
            </a:r>
          </a:p>
          <a:p>
            <a:pPr marL="624078" indent="-514350" algn="r" rtl="1">
              <a:buFont typeface="+mj-lt"/>
              <a:buAutoNum type="arabicPeriod"/>
            </a:pPr>
            <a:endParaRPr lang="fa-IR" sz="3200" b="1" dirty="0">
              <a:cs typeface="B Nazanin" pitchFamily="2" charset="-78"/>
            </a:endParaRPr>
          </a:p>
          <a:p>
            <a:pPr marL="624078" indent="-514350" algn="r" rtl="1">
              <a:buNone/>
            </a:pP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نکته1</a:t>
            </a:r>
            <a:r>
              <a:rPr lang="fa-IR" sz="3200" b="1" dirty="0">
                <a:cs typeface="B Nazanin" pitchFamily="2" charset="-78"/>
              </a:rPr>
              <a:t>:وزن</a:t>
            </a:r>
            <a:r>
              <a:rPr lang="fa-IR" sz="100" b="1" dirty="0">
                <a:cs typeface="B Nazanin" pitchFamily="2" charset="-78"/>
              </a:rPr>
              <a:t> </a:t>
            </a:r>
            <a:r>
              <a:rPr lang="fa-IR" sz="3200" b="1" dirty="0">
                <a:cs typeface="B Nazanin" pitchFamily="2" charset="-78"/>
              </a:rPr>
              <a:t>مولکولی</a:t>
            </a:r>
            <a:r>
              <a:rPr lang="en-US" sz="3200" b="1" dirty="0">
                <a:cs typeface="B Nazanin" pitchFamily="2" charset="-78"/>
              </a:rPr>
              <a:t>O2</a:t>
            </a:r>
            <a:r>
              <a:rPr lang="fa-IR" sz="3200" b="1" dirty="0">
                <a:cs typeface="B Nazanin" pitchFamily="2" charset="-78"/>
              </a:rPr>
              <a:t>و</a:t>
            </a:r>
            <a:r>
              <a:rPr lang="en-US" sz="3200" b="1" dirty="0">
                <a:cs typeface="B Nazanin" pitchFamily="2" charset="-78"/>
              </a:rPr>
              <a:t>Co2</a:t>
            </a:r>
            <a:r>
              <a:rPr lang="fa-IR" sz="3200" b="1" dirty="0">
                <a:cs typeface="B Nazanin" pitchFamily="2" charset="-78"/>
              </a:rPr>
              <a:t>تقریبا</a:t>
            </a:r>
            <a:r>
              <a:rPr lang="fa-IR" sz="1200" b="1" dirty="0">
                <a:cs typeface="B Nazanin" pitchFamily="2" charset="-78"/>
              </a:rPr>
              <a:t> </a:t>
            </a:r>
            <a:r>
              <a:rPr lang="fa-IR" sz="3200" b="1" dirty="0">
                <a:cs typeface="B Nazanin" pitchFamily="2" charset="-78"/>
              </a:rPr>
              <a:t>برابر</a:t>
            </a:r>
            <a:r>
              <a:rPr lang="fa-IR" sz="1600" b="1" dirty="0">
                <a:cs typeface="B Nazanin" pitchFamily="2" charset="-78"/>
              </a:rPr>
              <a:t> </a:t>
            </a:r>
            <a:r>
              <a:rPr lang="fa-IR" sz="3200" b="1" dirty="0">
                <a:cs typeface="B Nazanin" pitchFamily="2" charset="-78"/>
              </a:rPr>
              <a:t>اما</a:t>
            </a:r>
            <a:r>
              <a:rPr lang="fa-IR" sz="1600" b="1" dirty="0">
                <a:cs typeface="B Nazanin" pitchFamily="2" charset="-78"/>
              </a:rPr>
              <a:t> </a:t>
            </a:r>
            <a:r>
              <a:rPr lang="fa-IR" sz="3200" b="1" dirty="0">
                <a:cs typeface="B Nazanin" pitchFamily="2" charset="-78"/>
              </a:rPr>
              <a:t>باتوجه به انحلال</a:t>
            </a:r>
            <a:r>
              <a:rPr lang="fa-IR" sz="100" b="1" dirty="0">
                <a:cs typeface="B Nazanin" pitchFamily="2" charset="-78"/>
              </a:rPr>
              <a:t> </a:t>
            </a:r>
            <a:r>
              <a:rPr lang="fa-IR" sz="3200" b="1" dirty="0">
                <a:cs typeface="B Nazanin" pitchFamily="2" charset="-78"/>
              </a:rPr>
              <a:t>پذیری بیشتر </a:t>
            </a:r>
            <a:r>
              <a:rPr lang="en-US" sz="3200" b="1" dirty="0">
                <a:solidFill>
                  <a:srgbClr val="FF0000"/>
                </a:solidFill>
                <a:cs typeface="B Nazanin" pitchFamily="2" charset="-78"/>
              </a:rPr>
              <a:t>Co2</a:t>
            </a:r>
            <a:r>
              <a:rPr lang="fa-IR" sz="3200" b="1" dirty="0">
                <a:cs typeface="B Nazanin" pitchFamily="2" charset="-78"/>
              </a:rPr>
              <a:t> ظرفیت انتشاری آن </a:t>
            </a: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20</a:t>
            </a:r>
            <a:r>
              <a:rPr lang="fa-IR" sz="3200" b="1" dirty="0">
                <a:cs typeface="B Nazanin" pitchFamily="2" charset="-78"/>
              </a:rPr>
              <a:t> برابر اکسیژن است</a:t>
            </a:r>
          </a:p>
          <a:p>
            <a:pPr marL="624078" indent="-514350" algn="r" rtl="1">
              <a:buNone/>
            </a:pPr>
            <a:endParaRPr lang="fa-IR" sz="3200" b="1" dirty="0">
              <a:cs typeface="B Nazanin" pitchFamily="2" charset="-78"/>
            </a:endParaRPr>
          </a:p>
          <a:p>
            <a:pPr marL="624078" indent="-514350" algn="r" rtl="1">
              <a:buNone/>
            </a:pP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نکته</a:t>
            </a:r>
            <a:r>
              <a:rPr lang="fa-IR" sz="3200" b="1" dirty="0">
                <a:cs typeface="B Nazanin" pitchFamily="2" charset="-78"/>
              </a:rPr>
              <a:t>: میل ترکیبی </a:t>
            </a:r>
            <a:r>
              <a:rPr lang="en-US" sz="3200" b="1" dirty="0">
                <a:solidFill>
                  <a:srgbClr val="FF0000"/>
                </a:solidFill>
                <a:cs typeface="B Nazanin" pitchFamily="2" charset="-78"/>
              </a:rPr>
              <a:t>Co</a:t>
            </a:r>
            <a:r>
              <a:rPr lang="fa-IR" sz="3200" b="1" dirty="0">
                <a:cs typeface="B Nazanin" pitchFamily="2" charset="-78"/>
              </a:rPr>
              <a:t> با هموگلوبین </a:t>
            </a: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250</a:t>
            </a:r>
            <a:r>
              <a:rPr lang="fa-IR" sz="3200" b="1" dirty="0">
                <a:cs typeface="B Nazanin" pitchFamily="2" charset="-78"/>
              </a:rPr>
              <a:t> برابر اکسیژن است</a:t>
            </a:r>
            <a:endParaRPr lang="en-US" sz="3200" b="1" dirty="0">
              <a:cs typeface="B Nazanin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0896" y="-27384"/>
            <a:ext cx="8229600" cy="850106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عوامل موثر بر انتشار گاز</a:t>
            </a:r>
            <a:endParaRPr lang="en-US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4799856" y="980728"/>
            <a:ext cx="792088" cy="151216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4933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472" y="908720"/>
            <a:ext cx="9505056" cy="5949280"/>
          </a:xfrm>
        </p:spPr>
        <p:txBody>
          <a:bodyPr>
            <a:normAutofit lnSpcReduction="10000"/>
          </a:bodyPr>
          <a:lstStyle/>
          <a:p>
            <a:pPr marL="624078" indent="-514350" algn="r" rtl="1">
              <a:buFont typeface="+mj-lt"/>
              <a:buAutoNum type="arabicPeriod"/>
            </a:pPr>
            <a:r>
              <a:rPr lang="fa-IR" sz="3200" b="1" dirty="0">
                <a:cs typeface="B Nazanin" pitchFamily="2" charset="-78"/>
              </a:rPr>
              <a:t>ترکیب با </a:t>
            </a: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هموگلوبین</a:t>
            </a:r>
            <a:r>
              <a:rPr lang="fa-IR" sz="3200" b="1" dirty="0">
                <a:cs typeface="B Nazanin" pitchFamily="2" charset="-78"/>
              </a:rPr>
              <a:t> (اکسی هموگلوبین98%)</a:t>
            </a:r>
          </a:p>
          <a:p>
            <a:pPr marL="624078" indent="-514350" algn="r" rtl="1">
              <a:buFont typeface="+mj-lt"/>
              <a:buAutoNum type="arabicPeriod"/>
            </a:pPr>
            <a:r>
              <a:rPr lang="fa-IR" sz="3200" b="1" dirty="0">
                <a:cs typeface="B Nazanin" pitchFamily="2" charset="-78"/>
              </a:rPr>
              <a:t>محلول در </a:t>
            </a: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پلاسما</a:t>
            </a:r>
            <a:r>
              <a:rPr lang="fa-IR" sz="3200" b="1" dirty="0">
                <a:cs typeface="B Nazanin" pitchFamily="2" charset="-78"/>
              </a:rPr>
              <a:t> (2% موثر در ایجاد فشار سهمی اکسیژن)</a:t>
            </a:r>
          </a:p>
          <a:p>
            <a:pPr marL="624078" indent="-514350" algn="r" rtl="1">
              <a:buFont typeface="+mj-lt"/>
              <a:buAutoNum type="arabicPeriod"/>
            </a:pPr>
            <a:endParaRPr lang="fa-IR" sz="3200" b="1" dirty="0">
              <a:cs typeface="B Nazanin" pitchFamily="2" charset="-78"/>
            </a:endParaRPr>
          </a:p>
          <a:p>
            <a:pPr marL="624078" indent="-514350"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3200" b="1" dirty="0">
                <a:cs typeface="B Nazanin" pitchFamily="2" charset="-78"/>
              </a:rPr>
              <a:t>باتوجه بوجود 15گرم هموگلوبین در100 میلی</a:t>
            </a:r>
            <a:r>
              <a:rPr lang="fa-IR" sz="100" b="1" dirty="0">
                <a:cs typeface="B Nazanin" pitchFamily="2" charset="-78"/>
              </a:rPr>
              <a:t> </a:t>
            </a:r>
            <a:r>
              <a:rPr lang="fa-IR" sz="3200" b="1" dirty="0">
                <a:cs typeface="B Nazanin" pitchFamily="2" charset="-78"/>
              </a:rPr>
              <a:t>لیتر خون حداکثر حمل</a:t>
            </a:r>
            <a:r>
              <a:rPr lang="fa-IR" sz="100" b="1" dirty="0">
                <a:cs typeface="B Nazanin" pitchFamily="2" charset="-78"/>
              </a:rPr>
              <a:t> </a:t>
            </a:r>
            <a:r>
              <a:rPr lang="fa-IR" sz="3200" b="1" dirty="0">
                <a:cs typeface="B Nazanin" pitchFamily="2" charset="-78"/>
              </a:rPr>
              <a:t>اکسیژن</a:t>
            </a:r>
            <a:r>
              <a:rPr lang="fa-IR" sz="1400" b="1" dirty="0">
                <a:cs typeface="B Nazanin" pitchFamily="2" charset="-78"/>
              </a:rPr>
              <a:t> </a:t>
            </a:r>
            <a:r>
              <a:rPr lang="fa-IR" sz="3200" b="1" dirty="0">
                <a:cs typeface="B Nazanin" pitchFamily="2" charset="-78"/>
              </a:rPr>
              <a:t>درهر</a:t>
            </a:r>
            <a:r>
              <a:rPr lang="en-US" sz="3200" b="1" dirty="0">
                <a:cs typeface="B Nazanin" pitchFamily="2" charset="-78"/>
              </a:rPr>
              <a:t>ml</a:t>
            </a:r>
            <a:r>
              <a:rPr lang="fa-IR" sz="3200" b="1" dirty="0">
                <a:cs typeface="B Nazanin" pitchFamily="2" charset="-78"/>
              </a:rPr>
              <a:t>100خون</a:t>
            </a:r>
            <a:r>
              <a:rPr lang="en-US" sz="3200" b="1" dirty="0">
                <a:solidFill>
                  <a:srgbClr val="FF0000"/>
                </a:solidFill>
                <a:cs typeface="B Nazanin" pitchFamily="2" charset="-78"/>
              </a:rPr>
              <a:t>ml</a:t>
            </a: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20</a:t>
            </a:r>
            <a:r>
              <a:rPr lang="fa-IR" sz="3200" b="1" dirty="0">
                <a:cs typeface="B Nazanin" pitchFamily="2" charset="-78"/>
              </a:rPr>
              <a:t> است</a:t>
            </a:r>
            <a:r>
              <a:rPr lang="fa-IR" sz="1200" b="1" dirty="0">
                <a:cs typeface="B Nazanin" pitchFamily="2" charset="-78"/>
              </a:rPr>
              <a:t> </a:t>
            </a:r>
            <a:r>
              <a:rPr lang="fa-IR" sz="3200" b="1" dirty="0">
                <a:cs typeface="B Nazanin" pitchFamily="2" charset="-78"/>
              </a:rPr>
              <a:t>زیرا هرگرم </a:t>
            </a:r>
            <a:r>
              <a:rPr lang="fa-IR" b="1" dirty="0">
                <a:cs typeface="B Nazanin" pitchFamily="2" charset="-78"/>
              </a:rPr>
              <a:t>هموگلوبین  </a:t>
            </a:r>
            <a:r>
              <a:rPr lang="en-US" sz="3200" b="1" dirty="0">
                <a:cs typeface="B Nazanin" pitchFamily="2" charset="-78"/>
              </a:rPr>
              <a:t>ml</a:t>
            </a:r>
            <a:r>
              <a:rPr lang="fa-IR" sz="3200" b="1" dirty="0">
                <a:cs typeface="B Nazanin" pitchFamily="2" charset="-78"/>
              </a:rPr>
              <a:t>1/33اکسیژن حمل میکند. </a:t>
            </a:r>
          </a:p>
          <a:p>
            <a:pPr marL="624078" indent="-514350"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3200" b="1" dirty="0">
                <a:cs typeface="B Nazanin" pitchFamily="2" charset="-78"/>
              </a:rPr>
              <a:t>در شرایط استراحت فقط </a:t>
            </a:r>
            <a:r>
              <a:rPr lang="en-US" sz="3200" b="1" dirty="0">
                <a:cs typeface="B Nazanin" pitchFamily="2" charset="-78"/>
              </a:rPr>
              <a:t>ml</a:t>
            </a:r>
            <a:r>
              <a:rPr lang="fa-IR" sz="3200" b="1" dirty="0">
                <a:cs typeface="B Nazanin" pitchFamily="2" charset="-78"/>
              </a:rPr>
              <a:t>5 اکسیژن توسط</a:t>
            </a:r>
            <a:r>
              <a:rPr lang="en-US" sz="3200" b="1" dirty="0">
                <a:cs typeface="B Nazanin" pitchFamily="2" charset="-78"/>
              </a:rPr>
              <a:t> ml</a:t>
            </a:r>
            <a:r>
              <a:rPr lang="fa-IR" sz="3200" b="1" dirty="0">
                <a:cs typeface="B Nazanin" pitchFamily="2" charset="-78"/>
              </a:rPr>
              <a:t>100خون به بافت منتقل می شود </a:t>
            </a: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یعنی اختلاف اکسیژن سرخرگی-سیاهرگی</a:t>
            </a:r>
            <a:r>
              <a:rPr lang="en-US" sz="3200" b="1" dirty="0">
                <a:solidFill>
                  <a:srgbClr val="FF0000"/>
                </a:solidFill>
                <a:cs typeface="B Nazanin" pitchFamily="2" charset="-78"/>
              </a:rPr>
              <a:t> ml</a:t>
            </a: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5</a:t>
            </a:r>
            <a:r>
              <a:rPr lang="fa-IR" sz="3200" b="1" dirty="0">
                <a:cs typeface="B Nazanin" pitchFamily="2" charset="-78"/>
              </a:rPr>
              <a:t> است اما </a:t>
            </a: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در شرایط تمرین شدید </a:t>
            </a:r>
            <a:r>
              <a:rPr lang="en-US" sz="3200" b="1" dirty="0">
                <a:solidFill>
                  <a:srgbClr val="FF0000"/>
                </a:solidFill>
                <a:cs typeface="B Nazanin" pitchFamily="2" charset="-78"/>
              </a:rPr>
              <a:t>ml</a:t>
            </a: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14 می باشد</a:t>
            </a:r>
            <a:endParaRPr lang="en-US" sz="3200" b="1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0896" y="-99392"/>
            <a:ext cx="8229600" cy="908720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روشهای حمل اکسیژن در خون</a:t>
            </a:r>
            <a:endParaRPr lang="en-US" dirty="0">
              <a:solidFill>
                <a:srgbClr val="FF0000"/>
              </a:solidFill>
              <a:cs typeface="B Nazanin" pitchFamily="2" charset="-78"/>
            </a:endParaRPr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2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93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472" y="908720"/>
            <a:ext cx="9505056" cy="5949280"/>
          </a:xfrm>
        </p:spPr>
        <p:txBody>
          <a:bodyPr>
            <a:normAutofit fontScale="92500" lnSpcReduction="10000"/>
          </a:bodyPr>
          <a:lstStyle/>
          <a:p>
            <a:pPr marL="624078" indent="-514350" algn="r" rtl="1">
              <a:buFont typeface="Wingdings" pitchFamily="2" charset="2"/>
              <a:buChar char="Ø"/>
            </a:pPr>
            <a:r>
              <a:rPr lang="fa-IR" sz="3200" b="1" dirty="0">
                <a:cs typeface="B Nazanin" pitchFamily="2" charset="-78"/>
              </a:rPr>
              <a:t>هر مولکول هموگلوبین حامل 4 مولکول اکسیژن است</a:t>
            </a:r>
          </a:p>
          <a:p>
            <a:pPr marL="624078" indent="-514350" algn="r" rtl="1">
              <a:buFont typeface="Wingdings" pitchFamily="2" charset="2"/>
              <a:buChar char="Ø"/>
            </a:pPr>
            <a:endParaRPr lang="fa-IR" sz="3200" b="1" dirty="0">
              <a:cs typeface="B Nazanin" pitchFamily="2" charset="-78"/>
            </a:endParaRPr>
          </a:p>
          <a:p>
            <a:pPr marL="624078" indent="-514350" algn="r" rtl="1">
              <a:buFont typeface="Wingdings" pitchFamily="2" charset="2"/>
              <a:buChar char="Ø"/>
            </a:pPr>
            <a:r>
              <a:rPr lang="fa-IR" sz="3200" b="1" dirty="0">
                <a:cs typeface="B Nazanin" pitchFamily="2" charset="-78"/>
              </a:rPr>
              <a:t>زمان توقف خون در مویرگهای ریوی برای اشباع هموگلوبین </a:t>
            </a: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0/75</a:t>
            </a:r>
            <a:r>
              <a:rPr lang="fa-IR" sz="3200" b="1" dirty="0">
                <a:cs typeface="B Nazanin" pitchFamily="2" charset="-78"/>
              </a:rPr>
              <a:t> </a:t>
            </a: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ثانیه</a:t>
            </a:r>
            <a:r>
              <a:rPr lang="fa-IR" sz="3200" b="1" dirty="0">
                <a:cs typeface="B Nazanin" pitchFamily="2" charset="-78"/>
              </a:rPr>
              <a:t> است که البته طی </a:t>
            </a: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0/4 ثانیه </a:t>
            </a:r>
            <a:r>
              <a:rPr lang="fa-IR" sz="3200" b="1" dirty="0">
                <a:cs typeface="B Nazanin" pitchFamily="2" charset="-78"/>
              </a:rPr>
              <a:t>اشباع صورت می گیرد</a:t>
            </a:r>
          </a:p>
          <a:p>
            <a:pPr marL="624078" indent="-514350" algn="r" rtl="1">
              <a:buFont typeface="Wingdings" pitchFamily="2" charset="2"/>
              <a:buChar char="Ø"/>
            </a:pPr>
            <a:endParaRPr lang="fa-IR" sz="3200" b="1" dirty="0">
              <a:cs typeface="B Nazanin" pitchFamily="2" charset="-78"/>
            </a:endParaRPr>
          </a:p>
          <a:p>
            <a:pPr marL="624078" indent="-514350" algn="r" rtl="1">
              <a:buFont typeface="Wingdings" pitchFamily="2" charset="2"/>
              <a:buChar char="Ø"/>
            </a:pPr>
            <a:r>
              <a:rPr lang="fa-IR" sz="3200" b="1" dirty="0">
                <a:cs typeface="B Nazanin" pitchFamily="2" charset="-78"/>
              </a:rPr>
              <a:t>اثر بور: کاهش </a:t>
            </a:r>
            <a:r>
              <a:rPr lang="en-US" sz="3200" b="1" dirty="0">
                <a:cs typeface="B Nazanin" pitchFamily="2" charset="-78"/>
              </a:rPr>
              <a:t>PH</a:t>
            </a:r>
            <a:r>
              <a:rPr lang="fa-IR" sz="3200" b="1" dirty="0">
                <a:cs typeface="B Nazanin" pitchFamily="2" charset="-78"/>
              </a:rPr>
              <a:t> (ورزش) سبب تمایل منحنی به راست شده، لذا اکسیژن از هموگلوبین جدا می شود تا نیاز بافت تامین شود</a:t>
            </a:r>
          </a:p>
          <a:p>
            <a:pPr marL="624078" indent="-514350" algn="r" rtl="1">
              <a:buFont typeface="Wingdings" pitchFamily="2" charset="2"/>
              <a:buChar char="Ø"/>
            </a:pPr>
            <a:endParaRPr lang="fa-IR" sz="3200" b="1" dirty="0">
              <a:cs typeface="B Nazanin" pitchFamily="2" charset="-78"/>
            </a:endParaRPr>
          </a:p>
          <a:p>
            <a:pPr marL="624078" indent="-514350" algn="r" rtl="1">
              <a:buFont typeface="Wingdings" pitchFamily="2" charset="2"/>
              <a:buChar char="Ø"/>
            </a:pPr>
            <a:r>
              <a:rPr lang="fa-IR" sz="3200" b="1" dirty="0">
                <a:cs typeface="B Nazanin" pitchFamily="2" charset="-78"/>
              </a:rPr>
              <a:t>اثر هالدان:</a:t>
            </a:r>
            <a:r>
              <a:rPr lang="fa-IR" sz="100" b="1" dirty="0">
                <a:cs typeface="B Nazanin" pitchFamily="2" charset="-78"/>
              </a:rPr>
              <a:t> </a:t>
            </a:r>
            <a:r>
              <a:rPr lang="fa-IR" sz="3200" b="1" dirty="0">
                <a:cs typeface="B Nazanin" pitchFamily="2" charset="-78"/>
              </a:rPr>
              <a:t>در ریه </a:t>
            </a:r>
            <a:r>
              <a:rPr lang="en-US" sz="3200" b="1" dirty="0">
                <a:cs typeface="B Nazanin" pitchFamily="2" charset="-78"/>
              </a:rPr>
              <a:t>PH</a:t>
            </a:r>
            <a:r>
              <a:rPr lang="fa-IR" sz="3200" b="1" dirty="0">
                <a:cs typeface="B Nazanin" pitchFamily="2" charset="-78"/>
              </a:rPr>
              <a:t>زیاد،سبب اشباع اکسی</a:t>
            </a:r>
            <a:r>
              <a:rPr lang="fa-IR" sz="100" b="1" dirty="0">
                <a:cs typeface="B Nazanin" pitchFamily="2" charset="-78"/>
              </a:rPr>
              <a:t> </a:t>
            </a:r>
            <a:r>
              <a:rPr lang="fa-IR" sz="3200" b="1" dirty="0">
                <a:cs typeface="B Nazanin" pitchFamily="2" charset="-78"/>
              </a:rPr>
              <a:t>هموگلوبین میشود</a:t>
            </a:r>
          </a:p>
          <a:p>
            <a:pPr marL="624078" indent="-514350" algn="r" rtl="1">
              <a:buFont typeface="Wingdings" pitchFamily="2" charset="2"/>
              <a:buChar char="Ø"/>
            </a:pPr>
            <a:endParaRPr lang="fa-IR" sz="3200" b="1" dirty="0">
              <a:cs typeface="B Nazanin" pitchFamily="2" charset="-78"/>
            </a:endParaRPr>
          </a:p>
          <a:p>
            <a:pPr marL="624078" indent="-514350" algn="r" rtl="1">
              <a:buNone/>
            </a:pP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نکته</a:t>
            </a:r>
            <a:r>
              <a:rPr lang="fa-IR" sz="3200" b="1" dirty="0">
                <a:cs typeface="B Nazanin" pitchFamily="2" charset="-78"/>
              </a:rPr>
              <a:t>:کاهش </a:t>
            </a:r>
            <a:r>
              <a:rPr lang="en-US" sz="3200" b="1" dirty="0">
                <a:solidFill>
                  <a:srgbClr val="FF0000"/>
                </a:solidFill>
                <a:cs typeface="B Nazanin" pitchFamily="2" charset="-78"/>
              </a:rPr>
              <a:t>PH</a:t>
            </a:r>
            <a:r>
              <a:rPr lang="fa-IR" sz="3200" b="1" dirty="0">
                <a:cs typeface="B Nazanin" pitchFamily="2" charset="-78"/>
              </a:rPr>
              <a:t>(ترکیب</a:t>
            </a:r>
            <a:r>
              <a:rPr lang="fa-IR" sz="1050" b="1" dirty="0">
                <a:cs typeface="B Nazanin" pitchFamily="2" charset="-78"/>
              </a:rPr>
              <a:t> </a:t>
            </a:r>
            <a:r>
              <a:rPr lang="fa-IR" sz="3200" b="1" dirty="0">
                <a:cs typeface="B Nazanin" pitchFamily="2" charset="-78"/>
              </a:rPr>
              <a:t>یون</a:t>
            </a:r>
            <a:r>
              <a:rPr lang="fa-IR" sz="1200" b="1" dirty="0">
                <a:cs typeface="B Nazanin" pitchFamily="2" charset="-78"/>
              </a:rPr>
              <a:t> </a:t>
            </a:r>
            <a:r>
              <a:rPr lang="fa-IR" sz="3200" b="1" dirty="0">
                <a:cs typeface="B Nazanin" pitchFamily="2" charset="-78"/>
              </a:rPr>
              <a:t>هیدروژن</a:t>
            </a:r>
            <a:r>
              <a:rPr lang="fa-IR" sz="1050" b="1" dirty="0">
                <a:cs typeface="B Nazanin" pitchFamily="2" charset="-78"/>
              </a:rPr>
              <a:t> </a:t>
            </a:r>
            <a:r>
              <a:rPr lang="fa-IR" sz="3200" b="1" dirty="0">
                <a:cs typeface="B Nazanin" pitchFamily="2" charset="-78"/>
              </a:rPr>
              <a:t>با</a:t>
            </a:r>
            <a:r>
              <a:rPr lang="fa-IR" sz="1400" b="1" dirty="0">
                <a:cs typeface="B Nazanin" pitchFamily="2" charset="-78"/>
              </a:rPr>
              <a:t> </a:t>
            </a:r>
            <a:r>
              <a:rPr lang="fa-IR" sz="3200" b="1" dirty="0">
                <a:cs typeface="B Nazanin" pitchFamily="2" charset="-78"/>
              </a:rPr>
              <a:t>هموگلوبین)،افزایش </a:t>
            </a: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دما </a:t>
            </a:r>
            <a:r>
              <a:rPr lang="fa-IR" sz="3200" b="1" dirty="0">
                <a:cs typeface="B Nazanin" pitchFamily="2" charset="-78"/>
              </a:rPr>
              <a:t>و </a:t>
            </a:r>
            <a:r>
              <a:rPr lang="en-US" sz="3200" b="1" dirty="0">
                <a:solidFill>
                  <a:srgbClr val="FF0000"/>
                </a:solidFill>
                <a:cs typeface="B Nazanin" pitchFamily="2" charset="-78"/>
              </a:rPr>
              <a:t>CO2</a:t>
            </a: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sz="3200" b="1" dirty="0">
                <a:cs typeface="B Nazanin" pitchFamily="2" charset="-78"/>
              </a:rPr>
              <a:t>سبب انحراف به راست منحنی تجزیه اکسی</a:t>
            </a:r>
            <a:r>
              <a:rPr lang="fa-IR" sz="100" b="1" dirty="0">
                <a:cs typeface="B Nazanin" pitchFamily="2" charset="-78"/>
              </a:rPr>
              <a:t> </a:t>
            </a:r>
            <a:r>
              <a:rPr lang="fa-IR" sz="3200" b="1" dirty="0">
                <a:cs typeface="B Nazanin" pitchFamily="2" charset="-78"/>
              </a:rPr>
              <a:t>هموگلوبین می شوند </a:t>
            </a:r>
            <a:endParaRPr lang="en-US" sz="3200" b="1" dirty="0">
              <a:cs typeface="B Nazanin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99392"/>
            <a:ext cx="9144000" cy="908720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اشباع شدن هموگلوبین(منحنی تجزیه اکسی</a:t>
            </a:r>
            <a:r>
              <a:rPr lang="fa-IR" sz="400" dirty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هموگلوبین)</a:t>
            </a:r>
            <a:endParaRPr lang="en-US" dirty="0">
              <a:solidFill>
                <a:srgbClr val="FF0000"/>
              </a:solidFill>
              <a:cs typeface="B Nazanin" pitchFamily="2" charset="-78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263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124744"/>
            <a:ext cx="9144000" cy="5733256"/>
          </a:xfrm>
        </p:spPr>
        <p:txBody>
          <a:bodyPr>
            <a:normAutofit/>
          </a:bodyPr>
          <a:lstStyle/>
          <a:p>
            <a:pPr marL="624078" indent="-514350" algn="r" rtl="1">
              <a:buFont typeface="+mj-lt"/>
              <a:buAutoNum type="arabicPeriod"/>
            </a:pPr>
            <a:r>
              <a:rPr lang="fa-IR" sz="3600" b="1" dirty="0">
                <a:cs typeface="B Nazanin" pitchFamily="2" charset="-78"/>
              </a:rPr>
              <a:t>یون بیکربنات(70%)</a:t>
            </a:r>
          </a:p>
          <a:p>
            <a:pPr marL="624078" indent="-514350" algn="r" rtl="1">
              <a:buFont typeface="+mj-lt"/>
              <a:buAutoNum type="arabicPeriod"/>
            </a:pPr>
            <a:endParaRPr lang="fa-IR" sz="3600" b="1" dirty="0">
              <a:cs typeface="B Nazanin" pitchFamily="2" charset="-78"/>
            </a:endParaRPr>
          </a:p>
          <a:p>
            <a:pPr marL="624078" indent="-514350" algn="r" rtl="1">
              <a:buFont typeface="+mj-lt"/>
              <a:buAutoNum type="arabicPeriod"/>
            </a:pPr>
            <a:r>
              <a:rPr lang="fa-IR" sz="3600" b="1" dirty="0">
                <a:cs typeface="B Nazanin" pitchFamily="2" charset="-78"/>
              </a:rPr>
              <a:t>ترکیب با هموگلوبین(کربامینوهموگلوبین25%)</a:t>
            </a:r>
          </a:p>
          <a:p>
            <a:pPr marL="624078" indent="-514350" algn="r" rtl="1">
              <a:buFont typeface="+mj-lt"/>
              <a:buAutoNum type="arabicPeriod"/>
            </a:pPr>
            <a:endParaRPr lang="fa-IR" sz="3600" b="1" dirty="0">
              <a:cs typeface="B Nazanin" pitchFamily="2" charset="-78"/>
            </a:endParaRPr>
          </a:p>
          <a:p>
            <a:pPr marL="624078" indent="-514350" algn="r" rtl="1">
              <a:buFont typeface="+mj-lt"/>
              <a:buAutoNum type="arabicPeriod"/>
            </a:pPr>
            <a:r>
              <a:rPr lang="fa-IR" sz="3600" b="1" dirty="0">
                <a:cs typeface="B Nazanin" pitchFamily="2" charset="-78"/>
              </a:rPr>
              <a:t>محلول در پلاسما(5%)</a:t>
            </a:r>
            <a:endParaRPr lang="en-US" sz="3600" b="1" dirty="0">
              <a:cs typeface="B Nazanin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0896" y="-27384"/>
            <a:ext cx="8229600" cy="850106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انتقال </a:t>
            </a:r>
            <a:r>
              <a:rPr lang="en-US" dirty="0" smtClean="0">
                <a:solidFill>
                  <a:srgbClr val="FF0000"/>
                </a:solidFill>
                <a:cs typeface="B Nazanin" pitchFamily="2" charset="-78"/>
              </a:rPr>
              <a:t>Co2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 در خون</a:t>
            </a:r>
            <a:endParaRPr lang="en-US" dirty="0">
              <a:solidFill>
                <a:srgbClr val="FF0000"/>
              </a:solidFill>
              <a:cs typeface="B Nazanin" pitchFamily="2" charset="-78"/>
            </a:endParaRPr>
          </a:p>
        </p:txBody>
      </p:sp>
      <p:pic>
        <p:nvPicPr>
          <p:cNvPr id="50178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91805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90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472" y="836712"/>
            <a:ext cx="9505056" cy="6021288"/>
          </a:xfrm>
        </p:spPr>
        <p:txBody>
          <a:bodyPr>
            <a:normAutofit fontScale="92500" lnSpcReduction="20000"/>
          </a:bodyPr>
          <a:lstStyle/>
          <a:p>
            <a:pPr marL="624078" indent="-514350" algn="r" rtl="1">
              <a:buFont typeface="+mj-lt"/>
              <a:buAutoNum type="arabicPeriod"/>
            </a:pPr>
            <a:r>
              <a:rPr lang="fa-IR" sz="3200" dirty="0">
                <a:cs typeface="B Nazanin" pitchFamily="2" charset="-78"/>
              </a:rPr>
              <a:t>ساقه</a:t>
            </a:r>
            <a:r>
              <a:rPr lang="fa-IR" sz="1400" dirty="0">
                <a:cs typeface="B Nazanin" pitchFamily="2" charset="-78"/>
              </a:rPr>
              <a:t> </a:t>
            </a:r>
            <a:r>
              <a:rPr lang="fa-IR" sz="3200" dirty="0">
                <a:cs typeface="B Nazanin" pitchFamily="2" charset="-78"/>
              </a:rPr>
              <a:t>مغز(بصل</a:t>
            </a:r>
            <a:r>
              <a:rPr lang="fa-IR" sz="100" dirty="0">
                <a:cs typeface="B Nazanin" pitchFamily="2" charset="-78"/>
              </a:rPr>
              <a:t> </a:t>
            </a:r>
            <a:r>
              <a:rPr lang="fa-IR" sz="3200" dirty="0">
                <a:cs typeface="B Nazanin" pitchFamily="2" charset="-78"/>
              </a:rPr>
              <a:t>النخاع</a:t>
            </a:r>
            <a:r>
              <a:rPr lang="fa-IR" sz="1600" dirty="0">
                <a:cs typeface="B Nazanin" pitchFamily="2" charset="-78"/>
              </a:rPr>
              <a:t> </a:t>
            </a:r>
            <a:r>
              <a:rPr lang="fa-IR" sz="3200" dirty="0">
                <a:cs typeface="B Nazanin" pitchFamily="2" charset="-78"/>
              </a:rPr>
              <a:t>و</a:t>
            </a:r>
            <a:r>
              <a:rPr lang="fa-IR" sz="1050" dirty="0">
                <a:cs typeface="B Nazanin" pitchFamily="2" charset="-78"/>
              </a:rPr>
              <a:t> </a:t>
            </a:r>
            <a:r>
              <a:rPr lang="fa-IR" sz="3200" dirty="0">
                <a:cs typeface="B Nazanin" pitchFamily="2" charset="-78"/>
              </a:rPr>
              <a:t>پل</a:t>
            </a:r>
            <a:r>
              <a:rPr lang="fa-IR" sz="600" dirty="0">
                <a:cs typeface="B Nazanin" pitchFamily="2" charset="-78"/>
              </a:rPr>
              <a:t> </a:t>
            </a:r>
            <a:r>
              <a:rPr lang="fa-IR" sz="3200" dirty="0">
                <a:cs typeface="B Nazanin" pitchFamily="2" charset="-78"/>
              </a:rPr>
              <a:t>مغزی(آپنوستیک</a:t>
            </a:r>
            <a:r>
              <a:rPr lang="fa-IR" sz="1400" dirty="0">
                <a:cs typeface="B Nazanin" pitchFamily="2" charset="-78"/>
              </a:rPr>
              <a:t> </a:t>
            </a:r>
            <a:r>
              <a:rPr lang="fa-IR" sz="3200" dirty="0">
                <a:cs typeface="B Nazanin" pitchFamily="2" charset="-78"/>
              </a:rPr>
              <a:t>دمی،پنموتاکسیک بازدمی))</a:t>
            </a:r>
          </a:p>
          <a:p>
            <a:pPr marL="624078" indent="-514350" algn="r" rtl="1">
              <a:buFont typeface="+mj-lt"/>
              <a:buAutoNum type="arabicPeriod"/>
            </a:pPr>
            <a:r>
              <a:rPr lang="fa-IR" sz="3200" dirty="0">
                <a:cs typeface="B Nazanin" pitchFamily="2" charset="-78"/>
              </a:rPr>
              <a:t>قشر مغزی</a:t>
            </a:r>
          </a:p>
          <a:p>
            <a:pPr marL="624078" indent="-514350" algn="r" rtl="1">
              <a:buNone/>
            </a:pPr>
            <a:r>
              <a:rPr lang="fa-IR" sz="3200" b="1" dirty="0">
                <a:cs typeface="B Nazanin" pitchFamily="2" charset="-78"/>
              </a:rPr>
              <a:t>رفلکس </a:t>
            </a: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هرینگ</a:t>
            </a:r>
            <a:r>
              <a:rPr lang="fa-IR" sz="100" b="1" dirty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بروئر</a:t>
            </a:r>
            <a:r>
              <a:rPr lang="fa-IR" sz="3200" b="1" dirty="0">
                <a:cs typeface="B Nazanin" pitchFamily="2" charset="-78"/>
              </a:rPr>
              <a:t>:کشش</a:t>
            </a:r>
            <a:r>
              <a:rPr lang="fa-IR" sz="1050" b="1" dirty="0">
                <a:cs typeface="B Nazanin" pitchFamily="2" charset="-78"/>
              </a:rPr>
              <a:t> </a:t>
            </a:r>
            <a:r>
              <a:rPr lang="fa-IR" sz="3200" b="1" dirty="0">
                <a:cs typeface="B Nazanin" pitchFamily="2" charset="-78"/>
              </a:rPr>
              <a:t>گیرنده</a:t>
            </a:r>
            <a:r>
              <a:rPr lang="fa-IR" sz="100" b="1" dirty="0">
                <a:cs typeface="B Nazanin" pitchFamily="2" charset="-78"/>
              </a:rPr>
              <a:t> </a:t>
            </a:r>
            <a:r>
              <a:rPr lang="fa-IR" sz="3200" b="1" dirty="0">
                <a:cs typeface="B Nazanin" pitchFamily="2" charset="-78"/>
              </a:rPr>
              <a:t>های</a:t>
            </a:r>
            <a:r>
              <a:rPr lang="fa-IR" sz="1400" b="1" dirty="0">
                <a:cs typeface="B Nazanin" pitchFamily="2" charset="-78"/>
              </a:rPr>
              <a:t> </a:t>
            </a:r>
            <a:r>
              <a:rPr lang="fa-IR" sz="3200" b="1" dirty="0">
                <a:cs typeface="B Nazanin" pitchFamily="2" charset="-78"/>
              </a:rPr>
              <a:t>ریوی</a:t>
            </a:r>
            <a:r>
              <a:rPr lang="fa-IR" sz="1400" b="1" dirty="0">
                <a:cs typeface="B Nazanin" pitchFamily="2" charset="-78"/>
              </a:rPr>
              <a:t> </a:t>
            </a:r>
            <a:r>
              <a:rPr lang="fa-IR" sz="3200" b="1" dirty="0">
                <a:cs typeface="B Nazanin" pitchFamily="2" charset="-78"/>
              </a:rPr>
              <a:t>مانع</a:t>
            </a:r>
            <a:r>
              <a:rPr lang="fa-IR" sz="1600" b="1" dirty="0">
                <a:cs typeface="B Nazanin" pitchFamily="2" charset="-78"/>
              </a:rPr>
              <a:t> </a:t>
            </a:r>
            <a:r>
              <a:rPr lang="fa-IR" sz="3200" b="1" dirty="0">
                <a:cs typeface="B Nazanin" pitchFamily="2" charset="-78"/>
              </a:rPr>
              <a:t>ترکیدگی</a:t>
            </a:r>
            <a:r>
              <a:rPr lang="fa-IR" sz="1400" b="1" dirty="0">
                <a:cs typeface="B Nazanin" pitchFamily="2" charset="-78"/>
              </a:rPr>
              <a:t> </a:t>
            </a:r>
            <a:r>
              <a:rPr lang="fa-IR" sz="3200" b="1" dirty="0">
                <a:cs typeface="B Nazanin" pitchFamily="2" charset="-78"/>
              </a:rPr>
              <a:t>حبابچه</a:t>
            </a:r>
          </a:p>
          <a:p>
            <a:pPr marL="624078" indent="-514350" algn="r" rtl="1">
              <a:buNone/>
            </a:pPr>
            <a:r>
              <a:rPr lang="fa-IR" sz="3200" dirty="0">
                <a:cs typeface="B Nazanin" pitchFamily="2" charset="-78"/>
              </a:rPr>
              <a:t>رفلکس</a:t>
            </a:r>
            <a:r>
              <a:rPr lang="fa-IR" sz="100" dirty="0">
                <a:cs typeface="B Nazanin" pitchFamily="2" charset="-78"/>
              </a:rPr>
              <a:t> </a:t>
            </a:r>
            <a:r>
              <a:rPr lang="fa-IR" sz="3200" dirty="0">
                <a:cs typeface="B Nazanin" pitchFamily="2" charset="-78"/>
              </a:rPr>
              <a:t>هد(خالی</a:t>
            </a:r>
            <a:r>
              <a:rPr lang="fa-IR" sz="600" dirty="0">
                <a:cs typeface="B Nazanin" pitchFamily="2" charset="-78"/>
              </a:rPr>
              <a:t> </a:t>
            </a:r>
            <a:r>
              <a:rPr lang="fa-IR" sz="3200" dirty="0">
                <a:cs typeface="B Nazanin" pitchFamily="2" charset="-78"/>
              </a:rPr>
              <a:t>شدن</a:t>
            </a:r>
            <a:r>
              <a:rPr lang="fa-IR" sz="100" dirty="0">
                <a:cs typeface="B Nazanin" pitchFamily="2" charset="-78"/>
              </a:rPr>
              <a:t> </a:t>
            </a:r>
            <a:r>
              <a:rPr lang="fa-IR" sz="3200" dirty="0">
                <a:cs typeface="B Nazanin" pitchFamily="2" charset="-78"/>
              </a:rPr>
              <a:t>ریه):انقباض</a:t>
            </a:r>
            <a:r>
              <a:rPr lang="fa-IR" sz="1600" dirty="0">
                <a:cs typeface="B Nazanin" pitchFamily="2" charset="-78"/>
              </a:rPr>
              <a:t> </a:t>
            </a:r>
            <a:r>
              <a:rPr lang="fa-IR" sz="3200" dirty="0">
                <a:cs typeface="B Nazanin" pitchFamily="2" charset="-78"/>
              </a:rPr>
              <a:t>دیافراگم</a:t>
            </a:r>
            <a:r>
              <a:rPr lang="fa-IR" sz="1600" dirty="0">
                <a:cs typeface="B Nazanin" pitchFamily="2" charset="-78"/>
              </a:rPr>
              <a:t> </a:t>
            </a:r>
            <a:r>
              <a:rPr lang="fa-IR" sz="3200" dirty="0">
                <a:cs typeface="B Nazanin" pitchFamily="2" charset="-78"/>
              </a:rPr>
              <a:t>جهت</a:t>
            </a:r>
            <a:r>
              <a:rPr lang="fa-IR" sz="1200" dirty="0">
                <a:cs typeface="B Nazanin" pitchFamily="2" charset="-78"/>
              </a:rPr>
              <a:t> </a:t>
            </a:r>
            <a:r>
              <a:rPr lang="fa-IR" sz="3200" dirty="0">
                <a:cs typeface="B Nazanin" pitchFamily="2" charset="-78"/>
              </a:rPr>
              <a:t>جلوگیری از کلپس حبابچه </a:t>
            </a:r>
          </a:p>
          <a:p>
            <a:pPr marL="624078" indent="-514350" algn="r" rtl="1">
              <a:buNone/>
            </a:pPr>
            <a:endParaRPr lang="fa-IR" sz="3200" dirty="0">
              <a:cs typeface="B Nazanin" pitchFamily="2" charset="-78"/>
            </a:endParaRPr>
          </a:p>
          <a:p>
            <a:pPr marL="624078" indent="-514350" algn="r" rtl="1">
              <a:buFont typeface="Wingdings" pitchFamily="2" charset="2"/>
              <a:buChar char="Ø"/>
            </a:pPr>
            <a:r>
              <a:rPr lang="fa-IR" sz="3200" b="1" dirty="0">
                <a:cs typeface="B Nazanin" pitchFamily="2" charset="-78"/>
              </a:rPr>
              <a:t>افزایش</a:t>
            </a:r>
            <a:r>
              <a:rPr lang="en-US" sz="3200" b="1" dirty="0">
                <a:cs typeface="B Nazanin" pitchFamily="2" charset="-78"/>
              </a:rPr>
              <a:t>Co2</a:t>
            </a:r>
            <a:r>
              <a:rPr lang="fa-IR" sz="3200" b="1" dirty="0">
                <a:cs typeface="B Nazanin" pitchFamily="2" charset="-78"/>
              </a:rPr>
              <a:t>:قویترین</a:t>
            </a:r>
            <a:r>
              <a:rPr lang="fa-IR" sz="1400" b="1" dirty="0">
                <a:cs typeface="B Nazanin" pitchFamily="2" charset="-78"/>
              </a:rPr>
              <a:t> </a:t>
            </a:r>
            <a:r>
              <a:rPr lang="fa-IR" sz="3200" b="1" dirty="0">
                <a:cs typeface="B Nazanin" pitchFamily="2" charset="-78"/>
              </a:rPr>
              <a:t>محرک</a:t>
            </a:r>
            <a:r>
              <a:rPr lang="fa-IR" sz="1400" b="1" dirty="0">
                <a:cs typeface="B Nazanin" pitchFamily="2" charset="-78"/>
              </a:rPr>
              <a:t> </a:t>
            </a:r>
            <a:r>
              <a:rPr lang="fa-IR" sz="3200" b="1" dirty="0">
                <a:cs typeface="B Nazanin" pitchFamily="2" charset="-78"/>
              </a:rPr>
              <a:t>خونی</a:t>
            </a:r>
            <a:r>
              <a:rPr lang="fa-IR" sz="900" b="1" dirty="0">
                <a:cs typeface="B Nazanin" pitchFamily="2" charset="-78"/>
              </a:rPr>
              <a:t> </a:t>
            </a:r>
            <a:r>
              <a:rPr lang="fa-IR" sz="3200" b="1" dirty="0">
                <a:cs typeface="B Nazanin" pitchFamily="2" charset="-78"/>
              </a:rPr>
              <a:t>تهویه</a:t>
            </a:r>
            <a:r>
              <a:rPr lang="fa-IR" sz="1800" b="1" dirty="0">
                <a:cs typeface="B Nazanin" pitchFamily="2" charset="-78"/>
              </a:rPr>
              <a:t> </a:t>
            </a:r>
            <a:r>
              <a:rPr lang="fa-IR" sz="3200" b="1" dirty="0">
                <a:cs typeface="B Nazanin" pitchFamily="2" charset="-78"/>
              </a:rPr>
              <a:t>حبابچه</a:t>
            </a:r>
            <a:r>
              <a:rPr lang="fa-IR" sz="100" b="1" dirty="0">
                <a:cs typeface="B Nazanin" pitchFamily="2" charset="-78"/>
              </a:rPr>
              <a:t> </a:t>
            </a:r>
            <a:r>
              <a:rPr lang="fa-IR" sz="3200" b="1" dirty="0">
                <a:cs typeface="B Nazanin" pitchFamily="2" charset="-78"/>
              </a:rPr>
              <a:t>ای(عبور از سد </a:t>
            </a: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خونی-مغزی</a:t>
            </a:r>
            <a:r>
              <a:rPr lang="fa-IR" sz="1600" b="1" dirty="0">
                <a:cs typeface="B Nazanin" pitchFamily="2" charset="-78"/>
              </a:rPr>
              <a:t> </a:t>
            </a:r>
            <a:r>
              <a:rPr lang="fa-IR" sz="3200" b="1" dirty="0">
                <a:cs typeface="B Nazanin" pitchFamily="2" charset="-78"/>
              </a:rPr>
              <a:t>وتحریک</a:t>
            </a:r>
            <a:r>
              <a:rPr lang="fa-IR" sz="1800" b="1" dirty="0">
                <a:cs typeface="B Nazanin" pitchFamily="2" charset="-78"/>
              </a:rPr>
              <a:t> </a:t>
            </a: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غیرمستقیم</a:t>
            </a:r>
            <a:r>
              <a:rPr lang="fa-IR" sz="1400" b="1" dirty="0">
                <a:cs typeface="B Nazanin" pitchFamily="2" charset="-78"/>
              </a:rPr>
              <a:t> </a:t>
            </a:r>
            <a:r>
              <a:rPr lang="fa-IR" sz="3200" b="1" dirty="0">
                <a:cs typeface="B Nazanin" pitchFamily="2" charset="-78"/>
              </a:rPr>
              <a:t>گیرنده</a:t>
            </a:r>
            <a:r>
              <a:rPr lang="fa-IR" sz="500" b="1" dirty="0">
                <a:cs typeface="B Nazanin" pitchFamily="2" charset="-78"/>
              </a:rPr>
              <a:t> </a:t>
            </a:r>
            <a:r>
              <a:rPr lang="fa-IR" sz="3200" b="1" dirty="0">
                <a:cs typeface="B Nazanin" pitchFamily="2" charset="-78"/>
              </a:rPr>
              <a:t>های </a:t>
            </a: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آئورت</a:t>
            </a:r>
            <a:r>
              <a:rPr lang="fa-IR" sz="3200" b="1" dirty="0">
                <a:cs typeface="B Nazanin" pitchFamily="2" charset="-78"/>
              </a:rPr>
              <a:t> و </a:t>
            </a: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کاروتید</a:t>
            </a:r>
            <a:r>
              <a:rPr lang="fa-IR" sz="3200" b="1" dirty="0">
                <a:cs typeface="B Nazanin" pitchFamily="2" charset="-78"/>
              </a:rPr>
              <a:t>)</a:t>
            </a:r>
          </a:p>
          <a:p>
            <a:pPr marL="624078" indent="-514350" algn="r" rtl="1">
              <a:buFont typeface="Wingdings" pitchFamily="2" charset="2"/>
              <a:buChar char="Ø"/>
            </a:pPr>
            <a:r>
              <a:rPr lang="fa-IR" sz="3200" b="1" dirty="0">
                <a:cs typeface="B Nazanin" pitchFamily="2" charset="-78"/>
              </a:rPr>
              <a:t>افزایش</a:t>
            </a:r>
            <a:r>
              <a:rPr lang="fa-IR" sz="1050" b="1" dirty="0">
                <a:cs typeface="B Nazanin" pitchFamily="2" charset="-78"/>
              </a:rPr>
              <a:t> </a:t>
            </a:r>
            <a:r>
              <a:rPr lang="en-US" sz="3200" b="1" dirty="0">
                <a:cs typeface="B Nazanin" pitchFamily="2" charset="-78"/>
              </a:rPr>
              <a:t>H+</a:t>
            </a:r>
            <a:r>
              <a:rPr lang="fa-IR" sz="3200" b="1" dirty="0">
                <a:cs typeface="B Nazanin" pitchFamily="2" charset="-78"/>
              </a:rPr>
              <a:t>:اثر مرکز تنفس</a:t>
            </a:r>
            <a:r>
              <a:rPr lang="fa-IR" sz="1600" b="1" dirty="0">
                <a:cs typeface="B Nazanin" pitchFamily="2" charset="-78"/>
              </a:rPr>
              <a:t> </a:t>
            </a:r>
            <a:r>
              <a:rPr lang="fa-IR" sz="3200" b="1" dirty="0">
                <a:cs typeface="B Nazanin" pitchFamily="2" charset="-78"/>
              </a:rPr>
              <a:t>و</a:t>
            </a:r>
            <a:r>
              <a:rPr lang="fa-IR" sz="1200" b="1" dirty="0">
                <a:cs typeface="B Nazanin" pitchFamily="2" charset="-78"/>
              </a:rPr>
              <a:t> </a:t>
            </a:r>
            <a:r>
              <a:rPr lang="fa-IR" sz="3200" b="1" dirty="0">
                <a:cs typeface="B Nazanin" pitchFamily="2" charset="-78"/>
              </a:rPr>
              <a:t>گیرنده شیمیایی </a:t>
            </a: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آئورت</a:t>
            </a:r>
            <a:r>
              <a:rPr lang="fa-IR" sz="3200" b="1" dirty="0">
                <a:cs typeface="B Nazanin" pitchFamily="2" charset="-78"/>
              </a:rPr>
              <a:t> و </a:t>
            </a: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کاروتید</a:t>
            </a:r>
          </a:p>
          <a:p>
            <a:pPr marL="624078" indent="-514350" algn="r" rtl="1">
              <a:buFont typeface="Wingdings" pitchFamily="2" charset="2"/>
              <a:buChar char="Ø"/>
            </a:pPr>
            <a:r>
              <a:rPr lang="fa-IR" sz="3200" b="1" dirty="0">
                <a:cs typeface="B Nazanin" pitchFamily="2" charset="-78"/>
              </a:rPr>
              <a:t>کمبود</a:t>
            </a:r>
            <a:r>
              <a:rPr lang="en-US" sz="3200" b="1" dirty="0">
                <a:solidFill>
                  <a:srgbClr val="FF0000"/>
                </a:solidFill>
                <a:cs typeface="B Nazanin" pitchFamily="2" charset="-78"/>
              </a:rPr>
              <a:t>O2</a:t>
            </a:r>
            <a:r>
              <a:rPr lang="fa-IR" sz="3200" b="1" dirty="0">
                <a:cs typeface="B Nazanin" pitchFamily="2" charset="-78"/>
              </a:rPr>
              <a:t>: تحریک گیرنده های آئورتی و کاروتید</a:t>
            </a:r>
          </a:p>
          <a:p>
            <a:pPr marL="624078" indent="-514350" algn="r" rtl="1">
              <a:buFont typeface="Wingdings" pitchFamily="2" charset="2"/>
              <a:buChar char="Ø"/>
            </a:pPr>
            <a:endParaRPr lang="fa-IR" sz="3200" b="1" dirty="0">
              <a:cs typeface="B Nazanin" pitchFamily="2" charset="-78"/>
            </a:endParaRPr>
          </a:p>
          <a:p>
            <a:pPr marL="624078" indent="-514350" algn="r" rtl="1">
              <a:buFont typeface="Wingdings" pitchFamily="2" charset="2"/>
              <a:buChar char="Ø"/>
            </a:pPr>
            <a:r>
              <a:rPr lang="fa-IR" sz="3500" b="1" dirty="0">
                <a:solidFill>
                  <a:srgbClr val="FF0000"/>
                </a:solidFill>
                <a:cs typeface="B Nazanin" pitchFamily="2" charset="-78"/>
              </a:rPr>
              <a:t>نکته</a:t>
            </a:r>
            <a:r>
              <a:rPr lang="fa-IR" sz="3200" dirty="0">
                <a:solidFill>
                  <a:srgbClr val="FF0000"/>
                </a:solidFill>
                <a:cs typeface="B Nazanin" pitchFamily="2" charset="-78"/>
              </a:rPr>
              <a:t>: افزایش</a:t>
            </a:r>
            <a:r>
              <a:rPr lang="en-US" sz="3200" dirty="0">
                <a:solidFill>
                  <a:srgbClr val="FF0000"/>
                </a:solidFill>
                <a:cs typeface="B Nazanin" pitchFamily="2" charset="-78"/>
              </a:rPr>
              <a:t>Co2</a:t>
            </a:r>
            <a:r>
              <a:rPr lang="fa-IR" sz="3200" dirty="0">
                <a:solidFill>
                  <a:srgbClr val="FF0000"/>
                </a:solidFill>
                <a:cs typeface="B Nazanin" pitchFamily="2" charset="-78"/>
              </a:rPr>
              <a:t>،</a:t>
            </a:r>
            <a:r>
              <a:rPr lang="en-US" sz="3200" dirty="0">
                <a:solidFill>
                  <a:srgbClr val="FF0000"/>
                </a:solidFill>
                <a:cs typeface="B Nazanin" pitchFamily="2" charset="-78"/>
              </a:rPr>
              <a:t>H+</a:t>
            </a:r>
            <a:r>
              <a:rPr lang="fa-IR" sz="3200" dirty="0">
                <a:solidFill>
                  <a:srgbClr val="FF0000"/>
                </a:solidFill>
                <a:cs typeface="B Nazanin" pitchFamily="2" charset="-78"/>
              </a:rPr>
              <a:t> وکاهش</a:t>
            </a:r>
            <a:r>
              <a:rPr lang="en-US" sz="3200" dirty="0">
                <a:solidFill>
                  <a:srgbClr val="FF0000"/>
                </a:solidFill>
                <a:cs typeface="B Nazanin" pitchFamily="2" charset="-78"/>
              </a:rPr>
              <a:t>O2</a:t>
            </a:r>
            <a:r>
              <a:rPr lang="fa-IR" sz="3200" dirty="0">
                <a:solidFill>
                  <a:srgbClr val="FF0000"/>
                </a:solidFill>
                <a:cs typeface="B Nazanin" pitchFamily="2" charset="-78"/>
              </a:rPr>
              <a:t> بترتیب تهویه حبابچه</a:t>
            </a:r>
            <a:r>
              <a:rPr lang="fa-IR" sz="100" dirty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sz="3200" dirty="0">
                <a:solidFill>
                  <a:srgbClr val="FF0000"/>
                </a:solidFill>
                <a:cs typeface="B Nazanin" pitchFamily="2" charset="-78"/>
              </a:rPr>
              <a:t>ای را 10، 4 و دوسوم برابر می کند</a:t>
            </a:r>
          </a:p>
          <a:p>
            <a:pPr marL="624078" indent="-514350" algn="r" rtl="1">
              <a:buNone/>
            </a:pPr>
            <a:r>
              <a:rPr lang="fa-IR" sz="3200" dirty="0">
                <a:cs typeface="B Nazanin" pitchFamily="2" charset="-78"/>
              </a:rPr>
              <a:t> </a:t>
            </a:r>
            <a:endParaRPr lang="en-US" sz="3200" dirty="0">
              <a:cs typeface="B Nazanin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0896" y="-27384"/>
            <a:ext cx="8229600" cy="850106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تنظیم تنفس</a:t>
            </a:r>
            <a:endParaRPr lang="en-US" dirty="0">
              <a:solidFill>
                <a:srgbClr val="FF0000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9164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43472" y="1152128"/>
            <a:ext cx="9505056" cy="6093296"/>
          </a:xfrm>
        </p:spPr>
        <p:txBody>
          <a:bodyPr>
            <a:normAutofit lnSpcReduction="10000"/>
          </a:bodyPr>
          <a:lstStyle/>
          <a:p>
            <a:pPr algn="r" rtl="1">
              <a:buFont typeface="Wingdings" pitchFamily="2" charset="2"/>
              <a:buChar char="Ø"/>
            </a:pPr>
            <a:r>
              <a:rPr lang="fa-IR" b="1" dirty="0" smtClean="0">
                <a:cs typeface="B Nazanin" pitchFamily="2" charset="-78"/>
              </a:rPr>
              <a:t>ورزشکارانی</a:t>
            </a:r>
            <a:r>
              <a:rPr lang="fa-IR" sz="900" b="1" dirty="0">
                <a:cs typeface="B Nazanin" pitchFamily="2" charset="-78"/>
              </a:rPr>
              <a:t> </a:t>
            </a:r>
            <a:r>
              <a:rPr lang="fa-IR" b="1" dirty="0" smtClean="0">
                <a:cs typeface="B Nazanin" pitchFamily="2" charset="-78"/>
              </a:rPr>
              <a:t>که ظرفیت هوازی بالا دارند،ظرفیت انتشار اکسیژن بیشتری</a:t>
            </a:r>
            <a:r>
              <a:rPr lang="fa-IR" sz="1100" b="1" dirty="0">
                <a:cs typeface="B Nazanin" pitchFamily="2" charset="-78"/>
              </a:rPr>
              <a:t> </a:t>
            </a:r>
            <a:r>
              <a:rPr lang="fa-IR" b="1" dirty="0" smtClean="0">
                <a:cs typeface="B Nazanin" pitchFamily="2" charset="-78"/>
              </a:rPr>
              <a:t>دارند:</a:t>
            </a:r>
          </a:p>
          <a:p>
            <a:pPr marL="624078" indent="-514350" algn="r" rtl="1">
              <a:buFont typeface="+mj-lt"/>
              <a:buAutoNum type="arabicPeriod"/>
            </a:pPr>
            <a:r>
              <a:rPr lang="fa-IR" b="1" dirty="0" smtClean="0">
                <a:cs typeface="B Nazanin" pitchFamily="2" charset="-78"/>
              </a:rPr>
              <a:t>برون ده قلبی زیاد</a:t>
            </a:r>
          </a:p>
          <a:p>
            <a:pPr marL="624078" indent="-514350" algn="r" rtl="1">
              <a:buFont typeface="+mj-lt"/>
              <a:buAutoNum type="arabicPeriod"/>
            </a:pPr>
            <a:r>
              <a:rPr lang="fa-IR" b="1" dirty="0" smtClean="0">
                <a:cs typeface="B Nazanin" pitchFamily="2" charset="-78"/>
              </a:rPr>
              <a:t>سطح انتشاری بالاتر در حبابچه ها</a:t>
            </a:r>
          </a:p>
          <a:p>
            <a:pPr marL="624078" indent="-514350" algn="r" rtl="1">
              <a:buFont typeface="+mj-lt"/>
              <a:buAutoNum type="arabicPeriod"/>
            </a:pPr>
            <a:r>
              <a:rPr lang="fa-IR" b="1" dirty="0" smtClean="0">
                <a:cs typeface="B Nazanin" pitchFamily="2" charset="-78"/>
              </a:rPr>
              <a:t>مقاومت غشای تنفسی کمتر در برابر انتشار </a:t>
            </a:r>
          </a:p>
          <a:p>
            <a:pPr marL="624078" indent="-514350" algn="r" rtl="1">
              <a:buFont typeface="+mj-lt"/>
              <a:buAutoNum type="arabicPeriod"/>
            </a:pPr>
            <a:endParaRPr lang="fa-IR" b="1" dirty="0" smtClean="0">
              <a:cs typeface="B Nazanin" pitchFamily="2" charset="-78"/>
            </a:endParaRPr>
          </a:p>
          <a:p>
            <a:pPr marL="624078" indent="-514350" algn="r" rtl="1">
              <a:buFont typeface="Wingdings" pitchFamily="2" charset="2"/>
              <a:buChar char="Ø"/>
            </a:pPr>
            <a:r>
              <a:rPr lang="fa-IR" b="1" dirty="0" smtClean="0">
                <a:cs typeface="B Nazanin" pitchFamily="2" charset="-78"/>
              </a:rPr>
              <a:t>تهویه ریوی متناسب با نیاز متابولیک بدن افزایش می یابد که وابسته به اندازه </a:t>
            </a: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جثه</a:t>
            </a:r>
            <a:r>
              <a:rPr lang="fa-IR" b="1" dirty="0" smtClean="0">
                <a:cs typeface="B Nazanin" pitchFamily="2" charset="-78"/>
              </a:rPr>
              <a:t> </a:t>
            </a: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100</a:t>
            </a:r>
            <a:r>
              <a:rPr lang="fa-IR" b="1" dirty="0" smtClean="0">
                <a:cs typeface="B Nazanin" pitchFamily="2" charset="-78"/>
              </a:rPr>
              <a:t> الی </a:t>
            </a: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200</a:t>
            </a:r>
            <a:r>
              <a:rPr lang="fa-IR" b="1" dirty="0" smtClean="0">
                <a:cs typeface="B Nazanin" pitchFamily="2" charset="-78"/>
              </a:rPr>
              <a:t> لیتر در دقیقه است</a:t>
            </a:r>
          </a:p>
          <a:p>
            <a:pPr marL="624078" indent="-514350" algn="r" rtl="1">
              <a:buFont typeface="Wingdings" pitchFamily="2" charset="2"/>
              <a:buChar char="Ø"/>
            </a:pPr>
            <a:endParaRPr lang="fa-IR" b="1" dirty="0" smtClean="0">
              <a:cs typeface="B Nazanin" pitchFamily="2" charset="-78"/>
            </a:endParaRPr>
          </a:p>
          <a:p>
            <a:pPr marL="624078" indent="-514350" algn="r" rtl="1">
              <a:buFont typeface="Wingdings" pitchFamily="2" charset="2"/>
              <a:buChar char="Ø"/>
            </a:pP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بازگشت</a:t>
            </a:r>
            <a:r>
              <a:rPr lang="fa-IR" b="1" dirty="0" smtClean="0">
                <a:cs typeface="B Nazanin" pitchFamily="2" charset="-78"/>
              </a:rPr>
              <a:t> به تنفس عادی </a:t>
            </a: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پس از ورزش </a:t>
            </a:r>
            <a:r>
              <a:rPr lang="fa-IR" b="1" dirty="0" smtClean="0">
                <a:cs typeface="B Nazanin" pitchFamily="2" charset="-78"/>
              </a:rPr>
              <a:t>به ترتیب وابسته به:</a:t>
            </a:r>
          </a:p>
          <a:p>
            <a:pPr marL="624078" indent="-514350" algn="r" rtl="1">
              <a:buFont typeface="+mj-lt"/>
              <a:buAutoNum type="arabicPeriod"/>
            </a:pP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تعادل اسیدی-بازی</a:t>
            </a:r>
          </a:p>
          <a:p>
            <a:pPr marL="624078" indent="-514350" algn="r" rtl="1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cs typeface="B Nazanin" pitchFamily="2" charset="-78"/>
              </a:rPr>
              <a:t>Pco2</a:t>
            </a:r>
            <a:endParaRPr lang="fa-IR" b="1" dirty="0" smtClean="0">
              <a:solidFill>
                <a:srgbClr val="FF0000"/>
              </a:solidFill>
              <a:cs typeface="B Nazanin" pitchFamily="2" charset="-78"/>
            </a:endParaRPr>
          </a:p>
          <a:p>
            <a:pPr marL="624078" indent="-514350" algn="r" rtl="1">
              <a:buFont typeface="+mj-lt"/>
              <a:buAutoNum type="arabicPeriod"/>
            </a:pP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دمای</a:t>
            </a:r>
            <a:r>
              <a:rPr lang="fa-IR" b="1" dirty="0" smtClean="0">
                <a:cs typeface="B Nazanin" pitchFamily="2" charset="-78"/>
              </a:rPr>
              <a:t> </a:t>
            </a: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خون</a:t>
            </a:r>
            <a:endParaRPr lang="fa-IR" sz="3600" b="1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44016"/>
            <a:ext cx="9036496" cy="764704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rgbClr val="FF0000"/>
                </a:solidFill>
              </a:rPr>
              <a:t>ظرفیت انتشار اکسیژن ورزشکاران</a:t>
            </a:r>
            <a:endParaRPr lang="fa-I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81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43472" y="908720"/>
            <a:ext cx="9433048" cy="5949280"/>
          </a:xfrm>
        </p:spPr>
        <p:txBody>
          <a:bodyPr>
            <a:normAutofit fontScale="92500"/>
          </a:bodyPr>
          <a:lstStyle/>
          <a:p>
            <a:pPr marL="624078" indent="-514350" algn="r" rtl="1">
              <a:buNone/>
            </a:pPr>
            <a:r>
              <a:rPr lang="fa-IR" b="1" dirty="0" smtClean="0">
                <a:cs typeface="B Nazanin" pitchFamily="2" charset="-78"/>
              </a:rPr>
              <a:t>مانور والسالوا: حبس نفس در قفسه سینه منجر به افزایش فشار قفسه سینه</a:t>
            </a:r>
          </a:p>
          <a:p>
            <a:pPr marL="624078" indent="-514350" algn="r" rtl="1">
              <a:buNone/>
            </a:pPr>
            <a:endParaRPr lang="fa-IR" b="1" dirty="0" smtClean="0">
              <a:solidFill>
                <a:srgbClr val="FF0000"/>
              </a:solidFill>
              <a:cs typeface="B Nazanin" pitchFamily="2" charset="-78"/>
            </a:endParaRPr>
          </a:p>
          <a:p>
            <a:pPr marL="624078" indent="-514350" algn="r" rtl="1">
              <a:buNone/>
            </a:pP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نقطه شکست تهویه</a:t>
            </a:r>
            <a:r>
              <a:rPr lang="fa-IR" sz="700" b="1" dirty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ای: </a:t>
            </a:r>
            <a:r>
              <a:rPr lang="fa-IR" b="1" dirty="0" smtClean="0">
                <a:cs typeface="B Nazanin" pitchFamily="2" charset="-78"/>
              </a:rPr>
              <a:t>افزایش تهویه بعلت تجمع </a:t>
            </a:r>
            <a:r>
              <a:rPr lang="en-US" b="1" dirty="0" smtClean="0">
                <a:cs typeface="B Nazanin" pitchFamily="2" charset="-78"/>
              </a:rPr>
              <a:t>CO2</a:t>
            </a:r>
            <a:r>
              <a:rPr lang="fa-IR" b="1" dirty="0" smtClean="0">
                <a:cs typeface="B Nazanin" pitchFamily="2" charset="-78"/>
              </a:rPr>
              <a:t> اندکی پس از </a:t>
            </a:r>
            <a:r>
              <a:rPr lang="en-US" b="1" dirty="0" smtClean="0">
                <a:cs typeface="B Nazanin" pitchFamily="2" charset="-78"/>
              </a:rPr>
              <a:t>OBLA</a:t>
            </a:r>
            <a:r>
              <a:rPr lang="fa-IR" b="1" dirty="0" smtClean="0">
                <a:cs typeface="B Nazanin" pitchFamily="2" charset="-78"/>
              </a:rPr>
              <a:t> که نسبت</a:t>
            </a:r>
            <a:r>
              <a:rPr lang="fa-IR" sz="900" b="1" dirty="0">
                <a:cs typeface="B Nazanin" pitchFamily="2" charset="-78"/>
              </a:rPr>
              <a:t> </a:t>
            </a:r>
            <a:r>
              <a:rPr lang="fa-IR" b="1" dirty="0" smtClean="0">
                <a:cs typeface="B Nazanin" pitchFamily="2" charset="-78"/>
              </a:rPr>
              <a:t>تهویه به</a:t>
            </a:r>
            <a:r>
              <a:rPr lang="fa-IR" sz="800" b="1" dirty="0">
                <a:cs typeface="B Nazanin" pitchFamily="2" charset="-78"/>
              </a:rPr>
              <a:t> </a:t>
            </a:r>
            <a:r>
              <a:rPr lang="fa-IR" b="1" dirty="0" smtClean="0">
                <a:cs typeface="B Nazanin" pitchFamily="2" charset="-78"/>
              </a:rPr>
              <a:t>مصرف اکسیژن(</a:t>
            </a:r>
            <a:r>
              <a:rPr lang="en-US" b="1" dirty="0" smtClean="0">
                <a:cs typeface="B Nazanin" pitchFamily="2" charset="-78"/>
              </a:rPr>
              <a:t>VE/VO2</a:t>
            </a:r>
            <a:r>
              <a:rPr lang="fa-IR" b="1" dirty="0" smtClean="0">
                <a:cs typeface="B Nazanin" pitchFamily="2" charset="-78"/>
              </a:rPr>
              <a:t>)بطور ناگهانی افزایش می</a:t>
            </a:r>
            <a:r>
              <a:rPr lang="fa-IR" sz="100" b="1" dirty="0">
                <a:cs typeface="B Nazanin" pitchFamily="2" charset="-78"/>
              </a:rPr>
              <a:t> </a:t>
            </a:r>
            <a:r>
              <a:rPr lang="fa-IR" b="1" dirty="0" smtClean="0">
                <a:cs typeface="B Nazanin" pitchFamily="2" charset="-78"/>
              </a:rPr>
              <a:t>یابد </a:t>
            </a:r>
          </a:p>
          <a:p>
            <a:pPr marL="624078" indent="-514350" algn="r" rtl="1">
              <a:buNone/>
            </a:pPr>
            <a:endParaRPr lang="fa-IR" b="1" dirty="0" smtClean="0">
              <a:cs typeface="B Nazanin" pitchFamily="2" charset="-78"/>
            </a:endParaRPr>
          </a:p>
          <a:p>
            <a:pPr marL="624078" indent="-514350" algn="r" rtl="1">
              <a:buNone/>
            </a:pPr>
            <a:r>
              <a:rPr lang="fa-IR" b="1" dirty="0" smtClean="0">
                <a:cs typeface="B Nazanin" pitchFamily="2" charset="-78"/>
              </a:rPr>
              <a:t>بیماران مک آردل: حین ورزش لاکتات و </a:t>
            </a:r>
            <a:r>
              <a:rPr lang="en-US" b="1" dirty="0" smtClean="0">
                <a:cs typeface="B Nazanin" pitchFamily="2" charset="-78"/>
              </a:rPr>
              <a:t>H</a:t>
            </a:r>
            <a:r>
              <a:rPr lang="en-US" b="1" baseline="30000" dirty="0" smtClean="0">
                <a:cs typeface="B Nazanin" pitchFamily="2" charset="-78"/>
              </a:rPr>
              <a:t>+</a:t>
            </a:r>
            <a:r>
              <a:rPr lang="fa-IR" b="1" dirty="0" smtClean="0">
                <a:cs typeface="B Nazanin" pitchFamily="2" charset="-78"/>
              </a:rPr>
              <a:t>  افزایش نمی یابد(عدم </a:t>
            </a: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فسفوریلاز</a:t>
            </a:r>
            <a:r>
              <a:rPr lang="fa-IR" b="1" dirty="0" smtClean="0">
                <a:cs typeface="B Nazanin" pitchFamily="2" charset="-78"/>
              </a:rPr>
              <a:t>)  </a:t>
            </a:r>
          </a:p>
          <a:p>
            <a:pPr marL="624078" indent="-514350" algn="r" rtl="1">
              <a:buNone/>
            </a:pPr>
            <a:endParaRPr lang="fa-IR" b="1" dirty="0" smtClean="0">
              <a:solidFill>
                <a:srgbClr val="FF0000"/>
              </a:solidFill>
              <a:cs typeface="B Nazanin" pitchFamily="2" charset="-78"/>
            </a:endParaRPr>
          </a:p>
          <a:p>
            <a:pPr marL="624078" indent="-514350" algn="r" rtl="1">
              <a:buNone/>
            </a:pP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نکته</a:t>
            </a:r>
            <a:r>
              <a:rPr lang="fa-IR" b="1" dirty="0" smtClean="0">
                <a:cs typeface="B Nazanin" pitchFamily="2" charset="-78"/>
              </a:rPr>
              <a:t>: علت </a:t>
            </a: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تنگی نفس </a:t>
            </a:r>
            <a:r>
              <a:rPr lang="fa-IR" b="1" dirty="0" smtClean="0">
                <a:cs typeface="B Nazanin" pitchFamily="2" charset="-78"/>
              </a:rPr>
              <a:t>در ورزش عدم تنظیم فشار سهمی </a:t>
            </a:r>
            <a:r>
              <a:rPr lang="en-US" b="1" dirty="0" smtClean="0">
                <a:cs typeface="B Nazanin" pitchFamily="2" charset="-78"/>
              </a:rPr>
              <a:t>co2</a:t>
            </a:r>
            <a:r>
              <a:rPr lang="fa-IR" b="1" dirty="0" smtClean="0">
                <a:cs typeface="B Nazanin" pitchFamily="2" charset="-78"/>
              </a:rPr>
              <a:t> و </a:t>
            </a:r>
            <a:r>
              <a:rPr lang="en-US" b="1" dirty="0" smtClean="0">
                <a:cs typeface="B Nazanin" pitchFamily="2" charset="-78"/>
              </a:rPr>
              <a:t>H</a:t>
            </a:r>
            <a:r>
              <a:rPr lang="en-US" b="1" baseline="30000" dirty="0" smtClean="0">
                <a:cs typeface="B Nazanin" pitchFamily="2" charset="-78"/>
              </a:rPr>
              <a:t>+</a:t>
            </a:r>
            <a:endParaRPr lang="fa-IR" b="1" baseline="30000" dirty="0" smtClean="0">
              <a:cs typeface="B Nazanin" pitchFamily="2" charset="-78"/>
            </a:endParaRPr>
          </a:p>
          <a:p>
            <a:pPr marL="624078" indent="-514350" algn="r" rtl="1">
              <a:buNone/>
            </a:pP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نکته</a:t>
            </a:r>
            <a:r>
              <a:rPr lang="fa-IR" sz="2400" b="1" dirty="0">
                <a:cs typeface="B Nazanin" pitchFamily="2" charset="-78"/>
              </a:rPr>
              <a:t>:افزایش توانایی حبس</a:t>
            </a:r>
            <a:r>
              <a:rPr lang="fa-IR" sz="100" b="1" dirty="0">
                <a:cs typeface="B Nazanin" pitchFamily="2" charset="-78"/>
              </a:rPr>
              <a:t> </a:t>
            </a:r>
            <a:r>
              <a:rPr lang="fa-IR" sz="2400" b="1" dirty="0">
                <a:cs typeface="B Nazanin" pitchFamily="2" charset="-78"/>
              </a:rPr>
              <a:t>نفس پس از پرتهویه</a:t>
            </a:r>
            <a:r>
              <a:rPr lang="fa-IR" sz="100" b="1" dirty="0">
                <a:cs typeface="B Nazanin" pitchFamily="2" charset="-78"/>
              </a:rPr>
              <a:t> </a:t>
            </a:r>
            <a:r>
              <a:rPr lang="fa-IR" sz="2400" b="1" dirty="0">
                <a:cs typeface="B Nazanin" pitchFamily="2" charset="-78"/>
              </a:rPr>
              <a:t>ای بعلت خروج </a:t>
            </a:r>
            <a:r>
              <a:rPr lang="en-US" sz="2400" b="1" dirty="0">
                <a:cs typeface="B Nazanin" pitchFamily="2" charset="-78"/>
              </a:rPr>
              <a:t>CO2</a:t>
            </a:r>
            <a:r>
              <a:rPr lang="fa-IR" sz="2400" b="1" dirty="0">
                <a:cs typeface="B Nazanin" pitchFamily="2" charset="-78"/>
              </a:rPr>
              <a:t> است</a:t>
            </a:r>
            <a:r>
              <a:rPr lang="fa-IR" sz="100" b="1" dirty="0">
                <a:cs typeface="B Nazanin" pitchFamily="2" charset="-78"/>
              </a:rPr>
              <a:t> </a:t>
            </a:r>
            <a:r>
              <a:rPr lang="fa-IR" sz="2400" b="1" dirty="0">
                <a:cs typeface="B Nazanin" pitchFamily="2" charset="-78"/>
              </a:rPr>
              <a:t>تا افزایش</a:t>
            </a:r>
            <a:r>
              <a:rPr lang="en-US" sz="2400" b="1" dirty="0">
                <a:cs typeface="B Nazanin" pitchFamily="2" charset="-78"/>
              </a:rPr>
              <a:t>O2</a:t>
            </a:r>
            <a:endParaRPr lang="fa-IR" sz="2400" b="1" dirty="0">
              <a:cs typeface="B Nazanin" pitchFamily="2" charset="-78"/>
            </a:endParaRPr>
          </a:p>
          <a:p>
            <a:pPr marL="624078" indent="-514350" algn="r" rtl="1">
              <a:buNone/>
            </a:pP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نکته</a:t>
            </a:r>
            <a:r>
              <a:rPr lang="fa-IR" b="1" dirty="0" smtClean="0">
                <a:cs typeface="B Nazanin" pitchFamily="2" charset="-78"/>
              </a:rPr>
              <a:t>: حین استراحت 2% انرژی مصرفی و حین ورزش شدید 15% و در ریکاوری 12-9% اکسیژن مصرفی </a:t>
            </a: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سهم عضلات تنفسی </a:t>
            </a:r>
            <a:r>
              <a:rPr lang="fa-IR" b="1" dirty="0" smtClean="0">
                <a:cs typeface="B Nazanin" pitchFamily="2" charset="-78"/>
              </a:rPr>
              <a:t>است</a:t>
            </a:r>
          </a:p>
          <a:p>
            <a:pPr marL="624078" indent="-514350" algn="r" rtl="1">
              <a:buNone/>
            </a:pP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نکته</a:t>
            </a:r>
            <a:r>
              <a:rPr lang="fa-IR" b="1" dirty="0" smtClean="0">
                <a:cs typeface="B Nazanin" pitchFamily="2" charset="-78"/>
              </a:rPr>
              <a:t>: ظرفیت اکسایشی و مویرگی دیافراگم و اکسایش چربی آن 3-2 برابر عضلات است</a:t>
            </a:r>
            <a:endParaRPr lang="fa-IR" b="1" baseline="30000" dirty="0" smtClean="0">
              <a:cs typeface="B Nazanin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0"/>
            <a:ext cx="9036496" cy="764704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rgbClr val="FF0000"/>
                </a:solidFill>
              </a:rPr>
              <a:t>حبس نفس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53250" name="AutoShape 2" descr="Image result for ventilatory breakpoint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53252" name="Picture 4" descr="Image result for ventilatory break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53254" name="Picture 6" descr="Image result for anaerobic threshold vo2 vc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694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43472" y="908720"/>
            <a:ext cx="9433048" cy="5949280"/>
          </a:xfrm>
        </p:spPr>
        <p:txBody>
          <a:bodyPr>
            <a:normAutofit fontScale="92500" lnSpcReduction="20000"/>
          </a:bodyPr>
          <a:lstStyle/>
          <a:p>
            <a:pPr marL="624078" indent="-514350" algn="r" rtl="1">
              <a:buFont typeface="Wingdings" pitchFamily="2" charset="2"/>
              <a:buChar char="Ø"/>
            </a:pPr>
            <a:r>
              <a:rPr lang="fa-IR" b="1" dirty="0" smtClean="0">
                <a:cs typeface="B Nazanin" pitchFamily="2" charset="-78"/>
              </a:rPr>
              <a:t>سیستم تامپونی بدن</a:t>
            </a:r>
          </a:p>
          <a:p>
            <a:pPr marL="624078" indent="-514350" algn="r" rtl="1">
              <a:buFont typeface="+mj-lt"/>
              <a:buAutoNum type="arabicPeriod"/>
            </a:pP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تامپون های شیمیایی:</a:t>
            </a:r>
          </a:p>
          <a:p>
            <a:pPr marL="624078" indent="-514350" algn="r" rtl="1">
              <a:buFont typeface="Wingdings" pitchFamily="2" charset="2"/>
              <a:buChar char="Ø"/>
            </a:pP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بیکربنات</a:t>
            </a:r>
            <a:r>
              <a:rPr lang="fa-IR" b="1" dirty="0" smtClean="0">
                <a:cs typeface="B Nazanin" pitchFamily="2" charset="-78"/>
              </a:rPr>
              <a:t>                      جذب  </a:t>
            </a: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18</a:t>
            </a:r>
            <a:r>
              <a:rPr lang="fa-IR" b="1" dirty="0" smtClean="0">
                <a:cs typeface="B Nazanin" pitchFamily="2" charset="-78"/>
              </a:rPr>
              <a:t>  میلی اکی والان </a:t>
            </a:r>
            <a:r>
              <a:rPr lang="en-US" b="1" dirty="0" smtClean="0">
                <a:cs typeface="B Nazanin" pitchFamily="2" charset="-78"/>
              </a:rPr>
              <a:t>H</a:t>
            </a:r>
            <a:r>
              <a:rPr lang="en-US" b="1" baseline="30000" dirty="0" smtClean="0">
                <a:cs typeface="B Nazanin" pitchFamily="2" charset="-78"/>
              </a:rPr>
              <a:t>+</a:t>
            </a:r>
            <a:r>
              <a:rPr lang="fa-IR" b="1" baseline="30000" dirty="0" smtClean="0">
                <a:cs typeface="B Nazanin" pitchFamily="2" charset="-78"/>
              </a:rPr>
              <a:t> </a:t>
            </a:r>
            <a:endParaRPr lang="fa-IR" b="1" dirty="0" smtClean="0">
              <a:cs typeface="B Nazanin" pitchFamily="2" charset="-78"/>
            </a:endParaRPr>
          </a:p>
          <a:p>
            <a:pPr marL="624078" indent="-514350" algn="r" rtl="1">
              <a:buFont typeface="Wingdings" pitchFamily="2" charset="2"/>
              <a:buChar char="Ø"/>
            </a:pPr>
            <a:r>
              <a:rPr lang="fa-IR" b="1" dirty="0" smtClean="0">
                <a:cs typeface="B Nazanin" pitchFamily="2" charset="-78"/>
              </a:rPr>
              <a:t>هموگلوبین                   جذب  </a:t>
            </a: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8    </a:t>
            </a:r>
            <a:r>
              <a:rPr lang="fa-IR" b="1" dirty="0" smtClean="0">
                <a:cs typeface="B Nazanin" pitchFamily="2" charset="-78"/>
              </a:rPr>
              <a:t>میلی اکی والان </a:t>
            </a:r>
            <a:r>
              <a:rPr lang="en-US" b="1" dirty="0" smtClean="0">
                <a:cs typeface="B Nazanin" pitchFamily="2" charset="-78"/>
              </a:rPr>
              <a:t>H</a:t>
            </a:r>
            <a:r>
              <a:rPr lang="en-US" b="1" baseline="30000" dirty="0" smtClean="0">
                <a:cs typeface="B Nazanin" pitchFamily="2" charset="-78"/>
              </a:rPr>
              <a:t>+</a:t>
            </a:r>
            <a:r>
              <a:rPr lang="fa-IR" b="1" dirty="0" smtClean="0">
                <a:cs typeface="B Nazanin" pitchFamily="2" charset="-78"/>
              </a:rPr>
              <a:t> </a:t>
            </a:r>
          </a:p>
          <a:p>
            <a:pPr marL="624078" indent="-514350" algn="r" rtl="1">
              <a:buFont typeface="Wingdings" pitchFamily="2" charset="2"/>
              <a:buChar char="Ø"/>
            </a:pPr>
            <a:r>
              <a:rPr lang="fa-IR" b="1" dirty="0" smtClean="0">
                <a:cs typeface="B Nazanin" pitchFamily="2" charset="-78"/>
              </a:rPr>
              <a:t>پروتئین ها                   جذب </a:t>
            </a: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1/7</a:t>
            </a:r>
            <a:r>
              <a:rPr lang="fa-IR" b="1" dirty="0" smtClean="0">
                <a:cs typeface="B Nazanin" pitchFamily="2" charset="-78"/>
              </a:rPr>
              <a:t>  میلی اکی والان </a:t>
            </a:r>
            <a:r>
              <a:rPr lang="en-US" b="1" dirty="0" smtClean="0">
                <a:cs typeface="B Nazanin" pitchFamily="2" charset="-78"/>
              </a:rPr>
              <a:t>H</a:t>
            </a:r>
            <a:r>
              <a:rPr lang="en-US" b="1" baseline="30000" dirty="0" smtClean="0">
                <a:cs typeface="B Nazanin" pitchFamily="2" charset="-78"/>
              </a:rPr>
              <a:t>+</a:t>
            </a:r>
            <a:endParaRPr lang="fa-IR" b="1" dirty="0" smtClean="0">
              <a:cs typeface="B Nazanin" pitchFamily="2" charset="-78"/>
            </a:endParaRPr>
          </a:p>
          <a:p>
            <a:pPr marL="624078" indent="-514350" algn="r" rtl="1">
              <a:buFont typeface="Wingdings" pitchFamily="2" charset="2"/>
              <a:buChar char="Ø"/>
            </a:pPr>
            <a:r>
              <a:rPr lang="fa-IR" b="1" dirty="0" smtClean="0">
                <a:cs typeface="B Nazanin" pitchFamily="2" charset="-78"/>
              </a:rPr>
              <a:t>فسفات ها                    جذب </a:t>
            </a: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0/3  </a:t>
            </a:r>
            <a:r>
              <a:rPr lang="fa-IR" b="1" dirty="0" smtClean="0">
                <a:cs typeface="B Nazanin" pitchFamily="2" charset="-78"/>
              </a:rPr>
              <a:t>میلی اکی والان </a:t>
            </a:r>
            <a:r>
              <a:rPr lang="en-US" b="1" dirty="0" smtClean="0">
                <a:cs typeface="B Nazanin" pitchFamily="2" charset="-78"/>
              </a:rPr>
              <a:t>H</a:t>
            </a:r>
            <a:r>
              <a:rPr lang="en-US" b="1" baseline="30000" dirty="0" smtClean="0">
                <a:cs typeface="B Nazanin" pitchFamily="2" charset="-78"/>
              </a:rPr>
              <a:t>+</a:t>
            </a:r>
            <a:endParaRPr lang="fa-IR" b="1" baseline="30000" dirty="0" smtClean="0">
              <a:cs typeface="B Nazanin" pitchFamily="2" charset="-78"/>
            </a:endParaRPr>
          </a:p>
          <a:p>
            <a:pPr marL="624078" indent="-514350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  <a:cs typeface="B Nazanin" pitchFamily="2" charset="-78"/>
              </a:rPr>
              <a:t>H</a:t>
            </a:r>
            <a:r>
              <a:rPr lang="en-US" b="1" baseline="30000" dirty="0" smtClean="0">
                <a:solidFill>
                  <a:srgbClr val="FF0000"/>
                </a:solidFill>
                <a:cs typeface="B Nazanin" pitchFamily="2" charset="-78"/>
              </a:rPr>
              <a:t>+</a:t>
            </a: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              تامپون   +   </a:t>
            </a:r>
            <a:r>
              <a:rPr lang="en-US" b="1" dirty="0" smtClean="0">
                <a:solidFill>
                  <a:srgbClr val="FF0000"/>
                </a:solidFill>
                <a:cs typeface="B Nazanin" pitchFamily="2" charset="-78"/>
              </a:rPr>
              <a:t>     H-</a:t>
            </a: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تامپون</a:t>
            </a:r>
            <a:endParaRPr lang="en-US" b="1" dirty="0" smtClean="0">
              <a:solidFill>
                <a:srgbClr val="FF0000"/>
              </a:solidFill>
              <a:cs typeface="B Nazanin" pitchFamily="2" charset="-78"/>
            </a:endParaRPr>
          </a:p>
          <a:p>
            <a:pPr marL="624078" indent="-514350">
              <a:buFont typeface="Wingdings" pitchFamily="2" charset="2"/>
              <a:buChar char="Ø"/>
            </a:pPr>
            <a:endParaRPr lang="fa-IR" b="1" dirty="0" smtClean="0">
              <a:solidFill>
                <a:srgbClr val="FF0000"/>
              </a:solidFill>
              <a:cs typeface="B Nazanin" pitchFamily="2" charset="-78"/>
            </a:endParaRPr>
          </a:p>
          <a:p>
            <a:pPr marL="624078" indent="-514350" algn="r" rtl="1">
              <a:buFont typeface="+mj-lt"/>
              <a:buAutoNum type="arabicPeriod" startAt="2"/>
            </a:pP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تهویه ریوی(دفع</a:t>
            </a:r>
            <a:r>
              <a:rPr lang="en-US" b="1" dirty="0" smtClean="0">
                <a:cs typeface="B Nazanin" pitchFamily="2" charset="-78"/>
              </a:rPr>
              <a:t> H</a:t>
            </a:r>
            <a:r>
              <a:rPr lang="en-US" b="1" baseline="30000" dirty="0" smtClean="0">
                <a:cs typeface="B Nazanin" pitchFamily="2" charset="-78"/>
              </a:rPr>
              <a:t>+</a:t>
            </a: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 به صورت اسیدکربنیک         </a:t>
            </a:r>
            <a:r>
              <a:rPr lang="en-US" b="1" dirty="0" smtClean="0">
                <a:solidFill>
                  <a:srgbClr val="FF0000"/>
                </a:solidFill>
                <a:cs typeface="B Nazanin" pitchFamily="2" charset="-78"/>
              </a:rPr>
              <a:t>H2o + CO2</a:t>
            </a: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)</a:t>
            </a:r>
          </a:p>
          <a:p>
            <a:pPr marL="624078" indent="-514350" algn="r" rtl="1">
              <a:buFont typeface="+mj-lt"/>
              <a:buAutoNum type="arabicPeriod" startAt="2"/>
            </a:pP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کلیه(دفع</a:t>
            </a:r>
            <a:r>
              <a:rPr lang="en-US" b="1" dirty="0" smtClean="0">
                <a:cs typeface="B Nazanin" pitchFamily="2" charset="-78"/>
              </a:rPr>
              <a:t>H</a:t>
            </a:r>
            <a:r>
              <a:rPr lang="en-US" b="1" baseline="30000" dirty="0" smtClean="0">
                <a:cs typeface="B Nazanin" pitchFamily="2" charset="-78"/>
              </a:rPr>
              <a:t>+</a:t>
            </a: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، جذب یون بیکربنات،تامپون اسیدفسفریک و فسفات سدیم)</a:t>
            </a:r>
          </a:p>
          <a:p>
            <a:pPr marL="624078" indent="-514350" algn="r" rtl="1">
              <a:buFont typeface="+mj-lt"/>
              <a:buAutoNum type="arabicPeriod" startAt="2"/>
            </a:pP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        </a:t>
            </a:r>
          </a:p>
          <a:p>
            <a:pPr marL="624078" indent="-514350" algn="r" rtl="1">
              <a:buNone/>
            </a:pP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نکته:</a:t>
            </a:r>
            <a:r>
              <a:rPr lang="fa-IR" b="1" dirty="0" smtClean="0">
                <a:cs typeface="B Nazanin" pitchFamily="2" charset="-78"/>
              </a:rPr>
              <a:t> حد قابل تحمل </a:t>
            </a:r>
            <a:r>
              <a:rPr lang="en-US" b="1" dirty="0" smtClean="0">
                <a:cs typeface="B Nazanin" pitchFamily="2" charset="-78"/>
              </a:rPr>
              <a:t>PH</a:t>
            </a:r>
            <a:r>
              <a:rPr lang="fa-IR" b="1" dirty="0" smtClean="0">
                <a:cs typeface="B Nazanin" pitchFamily="2" charset="-78"/>
              </a:rPr>
              <a:t> خون شریانی7/5-6/9 است</a:t>
            </a:r>
          </a:p>
          <a:p>
            <a:pPr marL="624078" indent="-514350" algn="r" rtl="1">
              <a:buNone/>
            </a:pPr>
            <a:r>
              <a:rPr lang="fa-IR" b="1" dirty="0" smtClean="0">
                <a:cs typeface="B Nazanin" pitchFamily="2" charset="-78"/>
              </a:rPr>
              <a:t>نکته</a:t>
            </a: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: در </a:t>
            </a:r>
            <a:r>
              <a:rPr lang="en-US" b="1" dirty="0" smtClean="0">
                <a:solidFill>
                  <a:srgbClr val="FF0000"/>
                </a:solidFill>
                <a:cs typeface="B Nazanin" pitchFamily="2" charset="-78"/>
              </a:rPr>
              <a:t> PH</a:t>
            </a: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استراحتی7/4 خون</a:t>
            </a:r>
            <a:r>
              <a:rPr lang="en-US" b="1" dirty="0" err="1" smtClean="0">
                <a:solidFill>
                  <a:srgbClr val="FF0000"/>
                </a:solidFill>
                <a:cs typeface="B Nazanin" pitchFamily="2" charset="-78"/>
              </a:rPr>
              <a:t>mmol</a:t>
            </a:r>
            <a:r>
              <a:rPr lang="en-US" b="1" dirty="0" smtClean="0">
                <a:solidFill>
                  <a:srgbClr val="FF0000"/>
                </a:solidFill>
                <a:cs typeface="B Nazanin" pitchFamily="2" charset="-78"/>
              </a:rPr>
              <a:t>/l</a:t>
            </a: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 1/5  لاکتات و در </a:t>
            </a:r>
            <a:r>
              <a:rPr lang="en-US" b="1" dirty="0" smtClean="0">
                <a:solidFill>
                  <a:srgbClr val="FF0000"/>
                </a:solidFill>
                <a:cs typeface="B Nazanin" pitchFamily="2" charset="-78"/>
              </a:rPr>
              <a:t>PH</a:t>
            </a: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 ورزشی 7/1 خون دارای </a:t>
            </a:r>
            <a:r>
              <a:rPr lang="en-US" b="1" dirty="0" err="1" smtClean="0">
                <a:solidFill>
                  <a:srgbClr val="FF0000"/>
                </a:solidFill>
                <a:cs typeface="B Nazanin" pitchFamily="2" charset="-78"/>
              </a:rPr>
              <a:t>mmol</a:t>
            </a:r>
            <a:r>
              <a:rPr lang="en-US" b="1" dirty="0" smtClean="0">
                <a:solidFill>
                  <a:srgbClr val="FF0000"/>
                </a:solidFill>
                <a:cs typeface="B Nazanin" pitchFamily="2" charset="-78"/>
              </a:rPr>
              <a:t>/l</a:t>
            </a: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 12/3 است  </a:t>
            </a:r>
            <a:endParaRPr lang="fa-IR" b="1" baseline="30000" dirty="0" smtClean="0">
              <a:cs typeface="B Nazanin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0"/>
            <a:ext cx="9036496" cy="764704"/>
          </a:xfrm>
        </p:spPr>
        <p:txBody>
          <a:bodyPr/>
          <a:lstStyle/>
          <a:p>
            <a:pPr algn="r" rtl="1"/>
            <a:r>
              <a:rPr lang="fa-IR" smtClean="0">
                <a:solidFill>
                  <a:srgbClr val="FF0000"/>
                </a:solidFill>
              </a:rPr>
              <a:t>تنظیم تنفسی تعادل اسیدی-بازی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52226" name="AutoShape 2" descr="Related imag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007768" y="3645024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295800" y="4509120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990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692696"/>
            <a:ext cx="9144000" cy="6165304"/>
          </a:xfrm>
        </p:spPr>
        <p:txBody>
          <a:bodyPr>
            <a:normAutofit fontScale="92500" lnSpcReduction="20000"/>
          </a:bodyPr>
          <a:lstStyle/>
          <a:p>
            <a:pPr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تیروئید</a:t>
            </a:r>
            <a:r>
              <a:rPr lang="fa-IR" dirty="0" smtClean="0">
                <a:cs typeface="B Nazanin" pitchFamily="2" charset="-78"/>
              </a:rPr>
              <a:t>: تیروکسین ، تری یدوتیرونین و کالسی تونین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پاراتیروئید</a:t>
            </a:r>
            <a:r>
              <a:rPr lang="fa-IR" dirty="0" smtClean="0">
                <a:cs typeface="B Nazanin" pitchFamily="2" charset="-78"/>
              </a:rPr>
              <a:t>: پاراتورمون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قشر فوق کلیه(آدرنال):   </a:t>
            </a:r>
            <a:r>
              <a:rPr lang="fa-IR" dirty="0" smtClean="0">
                <a:cs typeface="B Nazanin" pitchFamily="2" charset="-78"/>
              </a:rPr>
              <a:t>گلوکوکورتیکوئیدها(کورتیزول)،مینرالوکورتیکوئیدها(آلدوسترون)</a:t>
            </a:r>
            <a:r>
              <a:rPr lang="fa-IR" sz="1000" dirty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و گنادوکورتیکوئیدها (آندروژن</a:t>
            </a:r>
            <a:r>
              <a:rPr lang="fa-IR" sz="1000" dirty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ها و استروژن</a:t>
            </a:r>
            <a:r>
              <a:rPr lang="fa-IR" sz="100" dirty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ها)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مرکز فوق کلیه(آدرنال): </a:t>
            </a:r>
            <a:r>
              <a:rPr lang="fa-IR" dirty="0" smtClean="0">
                <a:cs typeface="B Nazanin" pitchFamily="2" charset="-78"/>
              </a:rPr>
              <a:t>اپی نفرین و نوراپی نفرین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لوزالمعده(پانکراس</a:t>
            </a:r>
            <a:r>
              <a:rPr lang="fa-IR" dirty="0" smtClean="0">
                <a:cs typeface="B Nazanin" pitchFamily="2" charset="-78"/>
              </a:rPr>
              <a:t>): گلوکاگون، انسولین و سوماتواستاتین(مهار ترشح دو هورمون) 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بیضه</a:t>
            </a:r>
            <a:r>
              <a:rPr lang="fa-IR" dirty="0" smtClean="0">
                <a:cs typeface="B Nazanin" pitchFamily="2" charset="-78"/>
              </a:rPr>
              <a:t>: تستوسترون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تخمدان</a:t>
            </a:r>
            <a:r>
              <a:rPr lang="fa-IR" dirty="0" smtClean="0">
                <a:cs typeface="B Nazanin" pitchFamily="2" charset="-78"/>
              </a:rPr>
              <a:t>: استروژن 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کلیه</a:t>
            </a:r>
            <a:r>
              <a:rPr lang="fa-IR" dirty="0" smtClean="0">
                <a:cs typeface="B Nazanin" pitchFamily="2" charset="-78"/>
              </a:rPr>
              <a:t>: رنین و اریتروپوئیتین </a:t>
            </a:r>
            <a:endParaRPr lang="fa-IR" dirty="0">
              <a:cs typeface="B Nazanin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0"/>
            <a:ext cx="9036496" cy="764704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rgbClr val="FF0000"/>
                </a:solidFill>
              </a:rPr>
              <a:t>غدد و هورمون ها</a:t>
            </a:r>
            <a:endParaRPr lang="fa-IR" dirty="0">
              <a:solidFill>
                <a:srgbClr val="FF0000"/>
              </a:solidFill>
            </a:endParaRPr>
          </a:p>
        </p:txBody>
      </p:sp>
      <p:pic>
        <p:nvPicPr>
          <p:cNvPr id="59394" name="Picture 2" descr="Image result for â«ØªÛØ±ÙØ¦ÛØ¯â¬â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59396" name="Picture 4" descr="Image result for â«Ù¾Ø§Ø±Ø§ØªÛØ±ÙØ¦ÛØ¯â¬â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59398" name="Picture 6" descr="Image result for â«ÙÙÙ Ú©ÙÛÙâ¬â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59400" name="Picture 8" descr="Image result for â«ÙÙØ²Ø§ÙÙØ¹Ø¯Ùâ¬â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51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908720"/>
            <a:ext cx="9144000" cy="5949280"/>
          </a:xfrm>
        </p:spPr>
        <p:txBody>
          <a:bodyPr>
            <a:norm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fa-IR" dirty="0">
                <a:cs typeface="B Nazanin" pitchFamily="2" charset="-78"/>
              </a:rPr>
              <a:t>افزایش متابولیسم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dirty="0">
                <a:cs typeface="B Nazanin" pitchFamily="2" charset="-78"/>
              </a:rPr>
              <a:t>سنتز پروتئین در کودکی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dirty="0">
                <a:cs typeface="B Nazanin" pitchFamily="2" charset="-78"/>
              </a:rPr>
              <a:t>افزایش تعداد و اندازه میتوکندری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dirty="0">
                <a:cs typeface="B Nazanin" pitchFamily="2" charset="-78"/>
              </a:rPr>
              <a:t>برداشت سلولی گلوکز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dirty="0">
                <a:cs typeface="B Nazanin" pitchFamily="2" charset="-78"/>
              </a:rPr>
              <a:t>گلیکولیز و گلیکونئوژنز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dirty="0">
                <a:cs typeface="B Nazanin" pitchFamily="2" charset="-78"/>
              </a:rPr>
              <a:t>افزایش متابولیسم چربی</a:t>
            </a:r>
          </a:p>
          <a:p>
            <a:pPr algn="r" rtl="1">
              <a:buFont typeface="Wingdings" pitchFamily="2" charset="2"/>
              <a:buChar char="Ø"/>
            </a:pPr>
            <a:endParaRPr lang="fa-IR" dirty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sz="4000" b="1" dirty="0">
                <a:solidFill>
                  <a:srgbClr val="FF0000"/>
                </a:solidFill>
                <a:cs typeface="B Nazanin" pitchFamily="2" charset="-78"/>
              </a:rPr>
              <a:t>طی ورزش: </a:t>
            </a:r>
            <a:r>
              <a:rPr lang="fa-IR" sz="3200" dirty="0">
                <a:cs typeface="B Nazanin" pitchFamily="2" charset="-78"/>
              </a:rPr>
              <a:t>افزایش می یابند، در ورزش بلند مدت پس از افزایش سریع اولیه </a:t>
            </a:r>
            <a:r>
              <a:rPr lang="en-US" sz="3200" dirty="0">
                <a:cs typeface="B Nazanin" pitchFamily="2" charset="-78"/>
              </a:rPr>
              <a:t>T4</a:t>
            </a:r>
            <a:r>
              <a:rPr lang="fa-IR" sz="3200" dirty="0">
                <a:cs typeface="B Nazanin" pitchFamily="2" charset="-78"/>
              </a:rPr>
              <a:t>ثابت و </a:t>
            </a:r>
            <a:r>
              <a:rPr lang="en-US" sz="3200" dirty="0">
                <a:cs typeface="B Nazanin" pitchFamily="2" charset="-78"/>
              </a:rPr>
              <a:t>T3</a:t>
            </a:r>
            <a:r>
              <a:rPr lang="fa-IR" sz="3200" dirty="0">
                <a:cs typeface="B Nazanin" pitchFamily="2" charset="-78"/>
              </a:rPr>
              <a:t> کاهش می یابد</a:t>
            </a:r>
            <a:endParaRPr lang="fa-IR" sz="4000" b="1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0"/>
            <a:ext cx="9036496" cy="764704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rgbClr val="FF0000"/>
                </a:solidFill>
              </a:rPr>
              <a:t>اعمال </a:t>
            </a:r>
            <a:r>
              <a:rPr lang="en-US" dirty="0" smtClean="0">
                <a:solidFill>
                  <a:srgbClr val="FF0000"/>
                </a:solidFill>
              </a:rPr>
              <a:t>T3</a:t>
            </a:r>
            <a:r>
              <a:rPr lang="fa-IR" dirty="0" smtClean="0">
                <a:solidFill>
                  <a:srgbClr val="FF0000"/>
                </a:solidFill>
              </a:rPr>
              <a:t> و </a:t>
            </a:r>
            <a:r>
              <a:rPr lang="en-US" dirty="0" smtClean="0">
                <a:solidFill>
                  <a:srgbClr val="FF0000"/>
                </a:solidFill>
              </a:rPr>
              <a:t>T4</a:t>
            </a:r>
            <a:endParaRPr lang="fa-I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58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43472" y="908720"/>
            <a:ext cx="9324528" cy="5949280"/>
          </a:xfrm>
        </p:spPr>
        <p:txBody>
          <a:bodyPr/>
          <a:lstStyle/>
          <a:p>
            <a:pPr algn="r" rtl="1">
              <a:buFont typeface="Wingdings" pitchFamily="2" charset="2"/>
              <a:buChar char="Ø"/>
            </a:pPr>
            <a:endParaRPr lang="fa-IR" b="1" dirty="0" smtClean="0">
              <a:solidFill>
                <a:srgbClr val="FF0000"/>
              </a:solidFill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کالسی تونین </a:t>
            </a:r>
            <a:r>
              <a:rPr lang="fa-IR" dirty="0" smtClean="0">
                <a:cs typeface="B Nazanin" pitchFamily="2" charset="-78"/>
              </a:rPr>
              <a:t>با تاثیر بر استخوان (مهار استئوکلاست(استخوان کاه) و تحریک استئوبلاست(استخوان ساز)) و کلیه(دفع کلسیم) سبب کاهش کلسیم خون می شود</a:t>
            </a:r>
          </a:p>
          <a:p>
            <a:pPr algn="r" rtl="1">
              <a:buFont typeface="Wingdings" pitchFamily="2" charset="2"/>
              <a:buChar char="Ø"/>
            </a:pPr>
            <a:endParaRPr lang="fa-IR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پاراتورمون</a:t>
            </a:r>
            <a:r>
              <a:rPr lang="fa-IR" dirty="0" smtClean="0">
                <a:cs typeface="B Nazanin" pitchFamily="2" charset="-78"/>
              </a:rPr>
              <a:t> با تاثیر بر استخوان (تحریک استئوکلاست(استخوان کاه) و مهار استئوبلاست(استخوان ساز))، روده و کلیه سبب افزایش کلسیم خون می شود</a:t>
            </a:r>
          </a:p>
          <a:p>
            <a:pPr algn="r" rtl="1">
              <a:buFont typeface="Wingdings" pitchFamily="2" charset="2"/>
              <a:buChar char="Ø"/>
            </a:pPr>
            <a:endParaRPr lang="fa-IR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اثر ورزش: </a:t>
            </a:r>
            <a:r>
              <a:rPr lang="fa-IR" sz="2400" dirty="0">
                <a:cs typeface="B Nazanin" pitchFamily="2" charset="-78"/>
              </a:rPr>
              <a:t>در درازمدت ورزش با افزایش پاراتورمون سبب افزایش توده استخوان و بی</a:t>
            </a:r>
            <a:r>
              <a:rPr lang="fa-IR" sz="100" dirty="0">
                <a:cs typeface="B Nazanin" pitchFamily="2" charset="-78"/>
              </a:rPr>
              <a:t> </a:t>
            </a:r>
            <a:r>
              <a:rPr lang="fa-IR" sz="2400" dirty="0">
                <a:cs typeface="B Nazanin" pitchFamily="2" charset="-78"/>
              </a:rPr>
              <a:t>تحرکی سبب کاهش توده استخوان می شود</a:t>
            </a:r>
            <a:r>
              <a:rPr lang="fa-IR" dirty="0" smtClean="0">
                <a:cs typeface="B Nazanin" pitchFamily="2" charset="-78"/>
              </a:rPr>
              <a:t> </a:t>
            </a:r>
            <a:endParaRPr lang="fa-IR" dirty="0">
              <a:cs typeface="B Nazanin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0"/>
            <a:ext cx="9036496" cy="764704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rgbClr val="FF0000"/>
                </a:solidFill>
              </a:rPr>
              <a:t>کالسی تونین و پاراتورمون</a:t>
            </a:r>
            <a:endParaRPr lang="fa-I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41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908720"/>
            <a:ext cx="9144000" cy="5949280"/>
          </a:xfrm>
        </p:spPr>
        <p:txBody>
          <a:bodyPr/>
          <a:lstStyle/>
          <a:p>
            <a:pPr algn="r" rtl="1">
              <a:buFont typeface="Wingdings" pitchFamily="2" charset="2"/>
              <a:buChar char="Ø"/>
            </a:pPr>
            <a:r>
              <a:rPr lang="fa-IR" dirty="0" smtClean="0">
                <a:cs typeface="B Nazanin" pitchFamily="2" charset="-78"/>
              </a:rPr>
              <a:t>با</a:t>
            </a:r>
            <a:r>
              <a:rPr lang="fa-IR" sz="100" dirty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تحریک سمپاتیک،80% 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اپی</a:t>
            </a:r>
            <a:r>
              <a:rPr lang="fa-IR" sz="100" dirty="0">
                <a:cs typeface="B Nazanin" pitchFamily="2" charset="-78"/>
              </a:rPr>
              <a:t> 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نفرین</a:t>
            </a:r>
            <a:r>
              <a:rPr lang="fa-IR" dirty="0" smtClean="0">
                <a:cs typeface="B Nazanin" pitchFamily="2" charset="-78"/>
              </a:rPr>
              <a:t> و20% 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نوراپی</a:t>
            </a:r>
            <a:r>
              <a:rPr lang="fa-IR" sz="100" dirty="0">
                <a:cs typeface="B Nazanin" pitchFamily="2" charset="-78"/>
              </a:rPr>
              <a:t> 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نفرین</a:t>
            </a:r>
            <a:r>
              <a:rPr lang="fa-IR" dirty="0" smtClean="0">
                <a:cs typeface="B Nazanin" pitchFamily="2" charset="-78"/>
              </a:rPr>
              <a:t> ترشح می</a:t>
            </a:r>
            <a:r>
              <a:rPr lang="fa-IR" sz="100" dirty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شود(کاتوکلامین</a:t>
            </a:r>
            <a:r>
              <a:rPr lang="fa-IR" sz="100" dirty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ها)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dirty="0" smtClean="0">
                <a:cs typeface="B Nazanin" pitchFamily="2" charset="-78"/>
              </a:rPr>
              <a:t>افزایش تعداد و قدرت ضربان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dirty="0" smtClean="0">
                <a:cs typeface="B Nazanin" pitchFamily="2" charset="-78"/>
              </a:rPr>
              <a:t>افزایش متابولیسم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dirty="0" smtClean="0">
                <a:cs typeface="B Nazanin" pitchFamily="2" charset="-78"/>
              </a:rPr>
              <a:t>افزایش گلیکوژنولیز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dirty="0" smtClean="0">
                <a:cs typeface="B Nazanin" pitchFamily="2" charset="-78"/>
              </a:rPr>
              <a:t>افزایش گلوکز و اسیدچرب خون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dirty="0" smtClean="0">
                <a:cs typeface="B Nazanin" pitchFamily="2" charset="-78"/>
              </a:rPr>
              <a:t>توزیع دوباره خون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dirty="0" smtClean="0">
                <a:cs typeface="B Nazanin" pitchFamily="2" charset="-78"/>
              </a:rPr>
              <a:t>افزایش فشار خون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dirty="0" smtClean="0">
                <a:cs typeface="B Nazanin" pitchFamily="2" charset="-78"/>
              </a:rPr>
              <a:t>افزایش تنفس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در ورزش</a:t>
            </a:r>
            <a:r>
              <a:rPr lang="fa-IR" dirty="0" smtClean="0">
                <a:cs typeface="B Nazanin" pitchFamily="2" charset="-78"/>
              </a:rPr>
              <a:t>: سطوح نوراپی نفرین در شدت بالای 50% و اپی نفرین با شدت بیش از 60-70% حداکثر اکسیژن مصرفی افزایش می یابد.بازگشت اپی نفرین در ریکاوری سریع اما نور اپی نفرین چند ساعت طول می کشد</a:t>
            </a:r>
          </a:p>
          <a:p>
            <a:pPr algn="r" rtl="1">
              <a:buFont typeface="Wingdings" pitchFamily="2" charset="2"/>
              <a:buChar char="Ø"/>
            </a:pPr>
            <a:endParaRPr lang="fa-IR" dirty="0" smtClean="0">
              <a:cs typeface="B Nazanin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0"/>
            <a:ext cx="9036496" cy="764704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rgbClr val="FF0000"/>
                </a:solidFill>
              </a:rPr>
              <a:t>مرکز فوق کلیه</a:t>
            </a:r>
            <a:endParaRPr lang="fa-IR" dirty="0">
              <a:solidFill>
                <a:srgbClr val="FF0000"/>
              </a:solidFill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191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3374</Words>
  <Application>Microsoft Office PowerPoint</Application>
  <PresentationFormat>Widescreen</PresentationFormat>
  <Paragraphs>503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4" baseType="lpstr">
      <vt:lpstr>Arial</vt:lpstr>
      <vt:lpstr>B Nazanin</vt:lpstr>
      <vt:lpstr>Calibri</vt:lpstr>
      <vt:lpstr>Calibri Light</vt:lpstr>
      <vt:lpstr>Times New Roman</vt:lpstr>
      <vt:lpstr>Wingdings</vt:lpstr>
      <vt:lpstr>Office Theme</vt:lpstr>
      <vt:lpstr>PowerPoint Presentation</vt:lpstr>
      <vt:lpstr>انواع هورمون </vt:lpstr>
      <vt:lpstr>نحوه عملکرد هورمون </vt:lpstr>
      <vt:lpstr>PowerPoint Presentation</vt:lpstr>
      <vt:lpstr>هیپوفیز و هورمون ها</vt:lpstr>
      <vt:lpstr>غدد و هورمون ها</vt:lpstr>
      <vt:lpstr>اعمال T3 و T4</vt:lpstr>
      <vt:lpstr>کالسی تونین و پاراتورمون</vt:lpstr>
      <vt:lpstr>مرکز فوق کلیه</vt:lpstr>
      <vt:lpstr>آلدوسترون</vt:lpstr>
      <vt:lpstr>کورتیزول</vt:lpstr>
      <vt:lpstr>انسولین و گلوکاگون</vt:lpstr>
      <vt:lpstr>اریتروپوئیتین</vt:lpstr>
      <vt:lpstr>گلوکز و FFA در ورزش</vt:lpstr>
      <vt:lpstr>PowerPoint Presentation</vt:lpstr>
      <vt:lpstr>سازگاری با تمرینات هوازی</vt:lpstr>
      <vt:lpstr>تمرین دستگاه هوازی</vt:lpstr>
      <vt:lpstr>سازگاری با تمرینات بی هوازی</vt:lpstr>
      <vt:lpstr>PowerPoint Presentation</vt:lpstr>
      <vt:lpstr>ساختار دستگاه قلبی-عروقی</vt:lpstr>
      <vt:lpstr>دستگاه هدایت قلب</vt:lpstr>
      <vt:lpstr>سوفل قلبی(Heart Murmur)</vt:lpstr>
      <vt:lpstr>کنترل خارجی فعالیت قلب</vt:lpstr>
      <vt:lpstr>بی نظمی های ضربان قلب</vt:lpstr>
      <vt:lpstr>الکتروکاردیوگرام(ECG)</vt:lpstr>
      <vt:lpstr>اصطلاحات عملکرد قلب</vt:lpstr>
      <vt:lpstr>دستگاه عروقی</vt:lpstr>
      <vt:lpstr>مکانیزم های بازگشت خون</vt:lpstr>
      <vt:lpstr>توزیع خون </vt:lpstr>
      <vt:lpstr>مکانیزم های توزیع خون</vt:lpstr>
      <vt:lpstr>فشار خون</vt:lpstr>
      <vt:lpstr>خون</vt:lpstr>
      <vt:lpstr>اریتروسیت(فاقد هسته)</vt:lpstr>
      <vt:lpstr>ضربان قلب</vt:lpstr>
      <vt:lpstr>حجم ضربه ای</vt:lpstr>
      <vt:lpstr>حجم ضربه ای در ورزش</vt:lpstr>
      <vt:lpstr>برون ده قلبی</vt:lpstr>
      <vt:lpstr>فشار خون در ورزش</vt:lpstr>
      <vt:lpstr>اختلاف اکسیژن سرخرگی-سیاهرگی( a-vo2diff)</vt:lpstr>
      <vt:lpstr>حجم پلاسما در ورزش</vt:lpstr>
      <vt:lpstr>PowerPoint Presentation</vt:lpstr>
      <vt:lpstr>تنفس</vt:lpstr>
      <vt:lpstr>عضلات تنفسی</vt:lpstr>
      <vt:lpstr>غشاء تنفسی(حبابچه ای-مویرگی)</vt:lpstr>
      <vt:lpstr>حجم های ریوی(اسپیرومتر)</vt:lpstr>
      <vt:lpstr>ظرفیت های ریوی(جمع چند حجم)</vt:lpstr>
      <vt:lpstr>تهویه دقیقه ای(تهویه ریوی)</vt:lpstr>
      <vt:lpstr>فشار سهمی گازها</vt:lpstr>
      <vt:lpstr>فشار سهمی اکسیژن و انیدریدکربنیک خون</vt:lpstr>
      <vt:lpstr>عوامل موثر بر انتشار گاز</vt:lpstr>
      <vt:lpstr>روشهای حمل اکسیژن در خون</vt:lpstr>
      <vt:lpstr>اشباع شدن هموگلوبین(منحنی تجزیه اکسی هموگلوبین)</vt:lpstr>
      <vt:lpstr>انتقال Co2 در خون</vt:lpstr>
      <vt:lpstr>تنظیم تنفس</vt:lpstr>
      <vt:lpstr>ظرفیت انتشار اکسیژن ورزشکاران</vt:lpstr>
      <vt:lpstr>حبس نفس</vt:lpstr>
      <vt:lpstr>تنظیم تنفسی تعادل اسیدی-بازی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amoozesh</dc:creator>
  <cp:lastModifiedBy>amoozesh</cp:lastModifiedBy>
  <cp:revision>1</cp:revision>
  <dcterms:created xsi:type="dcterms:W3CDTF">2020-04-04T06:06:27Z</dcterms:created>
  <dcterms:modified xsi:type="dcterms:W3CDTF">2020-04-04T06:07:01Z</dcterms:modified>
</cp:coreProperties>
</file>