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3" r:id="rId5"/>
    <p:sldId id="264" r:id="rId6"/>
    <p:sldId id="265" r:id="rId7"/>
    <p:sldId id="267" r:id="rId8"/>
    <p:sldId id="268" r:id="rId9"/>
    <p:sldId id="259" r:id="rId10"/>
    <p:sldId id="260" r:id="rId11"/>
    <p:sldId id="271"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68348B-A857-4BC4-8B50-D3F9B393489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6660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8348B-A857-4BC4-8B50-D3F9B393489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2583178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8348B-A857-4BC4-8B50-D3F9B393489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20308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8348B-A857-4BC4-8B50-D3F9B393489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2343923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68348B-A857-4BC4-8B50-D3F9B393489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3740386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68348B-A857-4BC4-8B50-D3F9B393489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37216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68348B-A857-4BC4-8B50-D3F9B3934898}" type="datetimeFigureOut">
              <a:rPr lang="en-US" smtClean="0"/>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45618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68348B-A857-4BC4-8B50-D3F9B3934898}"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2516963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68348B-A857-4BC4-8B50-D3F9B3934898}"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91985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68348B-A857-4BC4-8B50-D3F9B393489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1060128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68348B-A857-4BC4-8B50-D3F9B393489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861143-7223-4556-BF47-9EFA4E1B37CE}" type="slidenum">
              <a:rPr lang="en-US" smtClean="0"/>
              <a:t>‹#›</a:t>
            </a:fld>
            <a:endParaRPr lang="en-US"/>
          </a:p>
        </p:txBody>
      </p:sp>
    </p:spTree>
    <p:extLst>
      <p:ext uri="{BB962C8B-B14F-4D97-AF65-F5344CB8AC3E}">
        <p14:creationId xmlns:p14="http://schemas.microsoft.com/office/powerpoint/2010/main" val="1766801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8348B-A857-4BC4-8B50-D3F9B3934898}" type="datetimeFigureOut">
              <a:rPr lang="en-US" smtClean="0"/>
              <a:t>4/4/2020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61143-7223-4556-BF47-9EFA4E1B37CE}" type="slidenum">
              <a:rPr lang="en-US" smtClean="0"/>
              <a:t>‹#›</a:t>
            </a:fld>
            <a:endParaRPr lang="en-US"/>
          </a:p>
        </p:txBody>
      </p:sp>
    </p:spTree>
    <p:extLst>
      <p:ext uri="{BB962C8B-B14F-4D97-AF65-F5344CB8AC3E}">
        <p14:creationId xmlns:p14="http://schemas.microsoft.com/office/powerpoint/2010/main" val="1788881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0761"/>
            <a:ext cx="9144000" cy="6233374"/>
          </a:xfrm>
        </p:spPr>
        <p:txBody>
          <a:bodyPr>
            <a:normAutofit/>
          </a:bodyPr>
          <a:lstStyle/>
          <a:p>
            <a:r>
              <a:rPr lang="fa-IR" sz="6600" b="1" dirty="0" smtClean="0">
                <a:solidFill>
                  <a:srgbClr val="FF0000"/>
                </a:solidFill>
              </a:rPr>
              <a:t>بیوانرژی</a:t>
            </a:r>
            <a:r>
              <a:rPr lang="fa-IR" dirty="0" smtClean="0"/>
              <a:t/>
            </a:r>
            <a:br>
              <a:rPr lang="fa-IR" dirty="0" smtClean="0"/>
            </a:br>
            <a:r>
              <a:rPr lang="fa-IR" dirty="0"/>
              <a:t/>
            </a:r>
            <a:br>
              <a:rPr lang="fa-IR" dirty="0"/>
            </a:br>
            <a:r>
              <a:rPr lang="fa-IR" sz="3200" dirty="0" smtClean="0"/>
              <a:t>در </a:t>
            </a:r>
            <a:r>
              <a:rPr lang="fa-IR" sz="3200" dirty="0"/>
              <a:t>این مبحث چگونگی دریافت انرژی ، ذخیره و مصرف آن توسط سلول ، مورد مطالعه قرار میگیرد . توانایی انجام کار انرژی نامیده می شود . تمام تظاهران حیاتی ماننده تنفس ، تفکر ، گردش خون ، کارهای عضلانی ، ساخته شدن سلول ها و تولید مثل در اثر مصرف انرژی انجام می گیرد . </a:t>
            </a:r>
            <a:endParaRPr lang="en-US" sz="3200" dirty="0"/>
          </a:p>
        </p:txBody>
      </p:sp>
    </p:spTree>
    <p:extLst>
      <p:ext uri="{BB962C8B-B14F-4D97-AF65-F5344CB8AC3E}">
        <p14:creationId xmlns:p14="http://schemas.microsoft.com/office/powerpoint/2010/main" val="2638285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321" y="107547"/>
            <a:ext cx="11074758" cy="897005"/>
          </a:xfrm>
        </p:spPr>
        <p:txBody>
          <a:bodyPr/>
          <a:lstStyle/>
          <a:p>
            <a:pPr algn="r" rtl="1"/>
            <a:r>
              <a:rPr lang="fa-IR" b="1" dirty="0" smtClean="0">
                <a:solidFill>
                  <a:srgbClr val="FF0000"/>
                </a:solidFill>
              </a:rPr>
              <a:t>اکسیداسیون چربیها </a:t>
            </a:r>
            <a:endParaRPr lang="en-US" dirty="0">
              <a:solidFill>
                <a:srgbClr val="FF0000"/>
              </a:solidFill>
            </a:endParaRPr>
          </a:p>
        </p:txBody>
      </p:sp>
      <p:sp>
        <p:nvSpPr>
          <p:cNvPr id="3" name="Content Placeholder 2"/>
          <p:cNvSpPr>
            <a:spLocks noGrp="1"/>
          </p:cNvSpPr>
          <p:nvPr>
            <p:ph idx="1"/>
          </p:nvPr>
        </p:nvSpPr>
        <p:spPr>
          <a:xfrm>
            <a:off x="154546" y="798490"/>
            <a:ext cx="11874322" cy="6059510"/>
          </a:xfrm>
        </p:spPr>
        <p:txBody>
          <a:bodyPr>
            <a:normAutofit fontScale="92500"/>
          </a:bodyPr>
          <a:lstStyle/>
          <a:p>
            <a:pPr algn="just" rtl="1">
              <a:lnSpc>
                <a:spcPct val="150000"/>
              </a:lnSpc>
            </a:pPr>
            <a:r>
              <a:rPr lang="fa-IR" dirty="0" smtClean="0"/>
              <a:t>99 </a:t>
            </a:r>
            <a:r>
              <a:rPr lang="fa-IR" dirty="0"/>
              <a:t>درصد چربی های مواد غذایی را چربی های خنثی یا تری گلیسریدها تسکیل می دهند . تری گلیسریدها در اثر آنزیم لیپاز به اسیدهای چرب تبدیل می شوند . اسیدهای چرب در بافت ها اکسید شده و مقدار زیادی انرژی </a:t>
            </a:r>
            <a:r>
              <a:rPr lang="en-US" dirty="0"/>
              <a:t>(ATP)</a:t>
            </a:r>
            <a:r>
              <a:rPr lang="fa-IR" dirty="0"/>
              <a:t> تولید می کنند . اکسیداسیون اسیدهای چرب در داخل میتوکندری ها انجام می گیرد . اسیدهای چرب در غشا خارجی میتوکندری با صرف یک مولکول </a:t>
            </a:r>
            <a:r>
              <a:rPr lang="en-US" dirty="0"/>
              <a:t>ATP</a:t>
            </a:r>
            <a:r>
              <a:rPr lang="fa-IR" dirty="0"/>
              <a:t> به کوآنزیم </a:t>
            </a:r>
            <a:r>
              <a:rPr lang="en-US" dirty="0"/>
              <a:t>A</a:t>
            </a:r>
            <a:r>
              <a:rPr lang="fa-IR" dirty="0"/>
              <a:t> متصل شده و به صورت ترکیب فعال آسیل کوآ وارد میتوکندری می شوند . این عمل برای عر اسید چرب یک بار اتفاق می افتد . در داخل میتوکندری طی یک سری واکنش های بیوشیمیایی (واکنش های بتااکسیداسیون) استیل کوآ دو اتم ار کربن های زنجیره، خود را به صورت یک مولکول استیل کوآ از دست می دهند و تبدیل به آسیل کوآیی می شوند که دو اتم کمتر از اسید چرب قبلی دارد . واکنش های بتااکسیداسیون مجددا بروی اسیل کوآ باقی مانده تکرار می شوند و هر بار دو اتم کربن از آسیل کوآ جدا شده و به استیل کوآ تبدیل می گردد ، تا آن که تمام اسیل کوآ تبدیل استیل کوآ شود . </a:t>
            </a:r>
            <a:endParaRPr lang="en-US" dirty="0"/>
          </a:p>
        </p:txBody>
      </p:sp>
    </p:spTree>
    <p:extLst>
      <p:ext uri="{BB962C8B-B14F-4D97-AF65-F5344CB8AC3E}">
        <p14:creationId xmlns:p14="http://schemas.microsoft.com/office/powerpoint/2010/main" val="4150054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5" y="231820"/>
            <a:ext cx="11745533" cy="6516710"/>
          </a:xfrm>
        </p:spPr>
        <p:txBody>
          <a:bodyPr/>
          <a:lstStyle/>
          <a:p>
            <a:pPr algn="r" rtl="1"/>
            <a:r>
              <a:rPr lang="fa-IR" dirty="0"/>
              <a:t>برای سوختن اسید چربی که </a:t>
            </a:r>
            <a:r>
              <a:rPr lang="en-US" dirty="0"/>
              <a:t>n</a:t>
            </a:r>
            <a:r>
              <a:rPr lang="fa-IR" dirty="0"/>
              <a:t> </a:t>
            </a:r>
            <a:r>
              <a:rPr lang="fa-IR" dirty="0">
                <a:solidFill>
                  <a:srgbClr val="FF0000"/>
                </a:solidFill>
              </a:rPr>
              <a:t>جفت</a:t>
            </a:r>
            <a:r>
              <a:rPr lang="fa-IR" dirty="0"/>
              <a:t> اتم کربن دارد ، واکنش های بتااکسیداسیون </a:t>
            </a:r>
            <a:r>
              <a:rPr lang="en-US" dirty="0"/>
              <a:t>(n-1)</a:t>
            </a:r>
            <a:r>
              <a:rPr lang="fa-IR" dirty="0"/>
              <a:t> مرتبه تکرار می شوند و در هر مرحلع پنج مولکول </a:t>
            </a:r>
            <a:r>
              <a:rPr lang="en-US" dirty="0"/>
              <a:t>ATP</a:t>
            </a:r>
            <a:r>
              <a:rPr lang="fa-IR" dirty="0"/>
              <a:t> از واکنش های بتااکسیداسیون و 12 مولکول </a:t>
            </a:r>
            <a:r>
              <a:rPr lang="en-US" dirty="0"/>
              <a:t>ATP</a:t>
            </a:r>
            <a:r>
              <a:rPr lang="fa-IR" dirty="0"/>
              <a:t> از سوختن استیل کوآ حاصل می شود . سپس جمعا 17 مولکول </a:t>
            </a:r>
            <a:r>
              <a:rPr lang="en-US" dirty="0"/>
              <a:t>ATP</a:t>
            </a:r>
            <a:r>
              <a:rPr lang="fa-IR" dirty="0"/>
              <a:t> در هر مرحله (به جز مرحله آخر) بدست می آید . در مرحله آخر یک مولکول استیل کوآ باقی می ماند که 12 مولکول </a:t>
            </a:r>
            <a:r>
              <a:rPr lang="en-US" dirty="0"/>
              <a:t>ATP</a:t>
            </a:r>
            <a:r>
              <a:rPr lang="fa-IR" dirty="0"/>
              <a:t> تولید می کند ، بنابراین برای محاسبه انرژی حاصل (تعداد </a:t>
            </a:r>
            <a:r>
              <a:rPr lang="en-US" dirty="0"/>
              <a:t>ATP</a:t>
            </a:r>
            <a:r>
              <a:rPr lang="fa-IR" dirty="0"/>
              <a:t>) از سوختن اسیدهای چرب از فرمول زیر می توان استفاده کرد . </a:t>
            </a:r>
            <a:endParaRPr lang="en-US" dirty="0"/>
          </a:p>
          <a:p>
            <a:pPr algn="r" rtl="1"/>
            <a:r>
              <a:rPr lang="fa-IR" dirty="0">
                <a:solidFill>
                  <a:srgbClr val="FF0000"/>
                </a:solidFill>
              </a:rPr>
              <a:t>اسید چرب زوج کربن </a:t>
            </a:r>
            <a:r>
              <a:rPr lang="en-US" dirty="0">
                <a:solidFill>
                  <a:srgbClr val="FF0000"/>
                </a:solidFill>
              </a:rPr>
              <a:t>17n-7</a:t>
            </a:r>
          </a:p>
          <a:p>
            <a:pPr algn="r" rtl="1"/>
            <a:r>
              <a:rPr lang="fa-IR" dirty="0">
                <a:solidFill>
                  <a:srgbClr val="FF0000"/>
                </a:solidFill>
              </a:rPr>
              <a:t>اسید چرب فرد کربن </a:t>
            </a:r>
            <a:r>
              <a:rPr lang="en-US" dirty="0">
                <a:solidFill>
                  <a:srgbClr val="FF0000"/>
                </a:solidFill>
              </a:rPr>
              <a:t>17n-13</a:t>
            </a:r>
          </a:p>
          <a:p>
            <a:pPr algn="r" rtl="1"/>
            <a:r>
              <a:rPr lang="fa-IR" dirty="0"/>
              <a:t>مثال : انرژی حاصل از سوختن یک اسید چرب 10 کربنه عبارت خواهد بود : </a:t>
            </a:r>
            <a:endParaRPr lang="en-US" dirty="0"/>
          </a:p>
          <a:p>
            <a:pPr algn="l"/>
            <a:r>
              <a:rPr lang="en-US" dirty="0"/>
              <a:t>N= 10 ÷ 2 = 5</a:t>
            </a:r>
          </a:p>
          <a:p>
            <a:pPr algn="l"/>
            <a:r>
              <a:rPr lang="fa-IR" dirty="0"/>
              <a:t>5 ×17	7-	</a:t>
            </a:r>
            <a:r>
              <a:rPr lang="en-US" dirty="0"/>
              <a:t>=</a:t>
            </a:r>
            <a:r>
              <a:rPr lang="fa-IR" dirty="0"/>
              <a:t>78</a:t>
            </a:r>
            <a:endParaRPr lang="en-US" dirty="0"/>
          </a:p>
          <a:p>
            <a:pPr algn="r" rtl="1"/>
            <a:r>
              <a:rPr lang="fa-IR" dirty="0"/>
              <a:t>بنابراین یک اسید چرب 10 کربنه پس از سوختن در میتوکندری 78 مولکول </a:t>
            </a:r>
            <a:r>
              <a:rPr lang="en-US" dirty="0"/>
              <a:t>ATP</a:t>
            </a:r>
            <a:r>
              <a:rPr lang="fa-IR" dirty="0"/>
              <a:t> تولید می کنند. </a:t>
            </a:r>
            <a:endParaRPr lang="en-US" dirty="0"/>
          </a:p>
        </p:txBody>
      </p:sp>
    </p:spTree>
    <p:extLst>
      <p:ext uri="{BB962C8B-B14F-4D97-AF65-F5344CB8AC3E}">
        <p14:creationId xmlns:p14="http://schemas.microsoft.com/office/powerpoint/2010/main" val="4057630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5" y="231820"/>
            <a:ext cx="11745533" cy="6516710"/>
          </a:xfrm>
        </p:spPr>
        <p:txBody>
          <a:bodyPr/>
          <a:lstStyle/>
          <a:p>
            <a:pPr algn="just" rtl="1"/>
            <a:r>
              <a:rPr lang="fa-IR" b="1" dirty="0"/>
              <a:t>اکسیداسیون </a:t>
            </a:r>
            <a:r>
              <a:rPr lang="fa-IR" b="1" dirty="0" smtClean="0"/>
              <a:t>پروتئینها</a:t>
            </a:r>
          </a:p>
          <a:p>
            <a:pPr algn="just" rtl="1"/>
            <a:endParaRPr lang="en-US" dirty="0"/>
          </a:p>
          <a:p>
            <a:pPr algn="just" rtl="1"/>
            <a:r>
              <a:rPr lang="fa-IR" dirty="0"/>
              <a:t>پروتئین های حیوانی و گیاهی مواد غذایی ، در دستگاه گوارش تحت اثر آنزیم های ویژه هضم شده و به اسیدهای آمینه تبدیل می شوند </a:t>
            </a:r>
            <a:r>
              <a:rPr lang="fa-IR" dirty="0" smtClean="0"/>
              <a:t>.</a:t>
            </a:r>
          </a:p>
          <a:p>
            <a:pPr algn="just" rtl="1"/>
            <a:endParaRPr lang="en-US" dirty="0"/>
          </a:p>
          <a:p>
            <a:pPr algn="just" rtl="1"/>
            <a:r>
              <a:rPr lang="fa-IR" dirty="0"/>
              <a:t>سوختن اسیدهای آمینه در دو مرحله انجام میگیرد . مرحله اول از دست دادن عامل آمین و مرحله دوم تجزیه اسکلت کربنی و تولید انرژی . </a:t>
            </a:r>
            <a:endParaRPr lang="fa-IR" dirty="0" smtClean="0"/>
          </a:p>
          <a:p>
            <a:pPr algn="just" rtl="1"/>
            <a:endParaRPr lang="en-US" dirty="0"/>
          </a:p>
          <a:p>
            <a:pPr algn="just" rtl="1"/>
            <a:r>
              <a:rPr lang="fa-IR" dirty="0"/>
              <a:t>برای سنتز اسیدهای آمینه عکس این مراحل انجام میگیرد . اسیدهای آمینه با واکنشهای </a:t>
            </a:r>
            <a:r>
              <a:rPr lang="fa-IR" dirty="0">
                <a:solidFill>
                  <a:srgbClr val="FF0000"/>
                </a:solidFill>
              </a:rPr>
              <a:t>ترانس آمیناسیون و دآمیناسیون </a:t>
            </a:r>
            <a:r>
              <a:rPr lang="fa-IR" dirty="0"/>
              <a:t>عامل آمین خود را از دست میدهند و به یک </a:t>
            </a:r>
            <a:r>
              <a:rPr lang="fa-IR" dirty="0">
                <a:solidFill>
                  <a:srgbClr val="FF0000"/>
                </a:solidFill>
              </a:rPr>
              <a:t>کتواسید</a:t>
            </a:r>
            <a:r>
              <a:rPr lang="fa-IR" dirty="0"/>
              <a:t> تبدیل </a:t>
            </a:r>
            <a:r>
              <a:rPr lang="fa-IR" dirty="0" smtClean="0"/>
              <a:t>می شود </a:t>
            </a:r>
            <a:r>
              <a:rPr lang="fa-IR" dirty="0"/>
              <a:t>. قابل ذکر است که </a:t>
            </a:r>
            <a:r>
              <a:rPr lang="fa-IR" dirty="0">
                <a:solidFill>
                  <a:srgbClr val="FF0000"/>
                </a:solidFill>
              </a:rPr>
              <a:t>کتواسید تبدیل به اسید پیروویک و اسید پیروویک به استیل کوآنزیم تبدیل شده</a:t>
            </a:r>
            <a:r>
              <a:rPr lang="fa-IR" dirty="0"/>
              <a:t> ، وارد سیکل کربس می گردد . </a:t>
            </a:r>
            <a:endParaRPr lang="en-US" dirty="0"/>
          </a:p>
        </p:txBody>
      </p:sp>
    </p:spTree>
    <p:extLst>
      <p:ext uri="{BB962C8B-B14F-4D97-AF65-F5344CB8AC3E}">
        <p14:creationId xmlns:p14="http://schemas.microsoft.com/office/powerpoint/2010/main" val="293111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309093"/>
            <a:ext cx="11256135" cy="6400800"/>
          </a:xfrm>
        </p:spPr>
        <p:txBody>
          <a:bodyPr/>
          <a:lstStyle/>
          <a:p>
            <a:pPr algn="just" rtl="1"/>
            <a:r>
              <a:rPr lang="fa-IR" dirty="0" smtClean="0"/>
              <a:t>خورشید </a:t>
            </a:r>
            <a:r>
              <a:rPr lang="fa-IR" dirty="0"/>
              <a:t>برای تمام موجودات زنده منبع کسب انرژی است . در خورشید اتم های هیدروژن طی واکنش های هسته ای متراکم شده ، تبدیل به هلیوم و انرژی خورشید می شود . در این واکنش ها </a:t>
            </a:r>
            <a:r>
              <a:rPr lang="fa-IR" dirty="0">
                <a:solidFill>
                  <a:srgbClr val="FF0000"/>
                </a:solidFill>
              </a:rPr>
              <a:t>چهار اتم هیدروژن به یک اتم هلیوم</a:t>
            </a:r>
            <a:r>
              <a:rPr lang="fa-IR" dirty="0"/>
              <a:t> و </a:t>
            </a:r>
            <a:r>
              <a:rPr lang="fa-IR" dirty="0" smtClean="0"/>
              <a:t>انرژی </a:t>
            </a:r>
            <a:r>
              <a:rPr lang="fa-IR" dirty="0"/>
              <a:t>(به صورت امواج الکترومگنتیک) تبدیل می گردد که انرژی تولید شده از خورشید به زمین می رسد </a:t>
            </a:r>
            <a:r>
              <a:rPr lang="fa-IR" dirty="0" smtClean="0"/>
              <a:t>.</a:t>
            </a:r>
          </a:p>
          <a:p>
            <a:pPr algn="just" rtl="1"/>
            <a:endParaRPr lang="fa-IR" dirty="0" smtClean="0"/>
          </a:p>
          <a:p>
            <a:pPr algn="just" rtl="1"/>
            <a:r>
              <a:rPr lang="fa-IR" dirty="0" smtClean="0"/>
              <a:t>جانداران </a:t>
            </a:r>
            <a:r>
              <a:rPr lang="fa-IR" dirty="0">
                <a:solidFill>
                  <a:srgbClr val="FF0000"/>
                </a:solidFill>
              </a:rPr>
              <a:t>اتوتروف</a:t>
            </a:r>
            <a:r>
              <a:rPr lang="fa-IR" dirty="0"/>
              <a:t> </a:t>
            </a:r>
            <a:r>
              <a:rPr lang="fa-IR" dirty="0" smtClean="0"/>
              <a:t>مانند </a:t>
            </a:r>
            <a:r>
              <a:rPr lang="fa-IR" dirty="0"/>
              <a:t>گیاهان ، انرژی خورشید و ترکیبات ساده کربن دار </a:t>
            </a:r>
            <a:r>
              <a:rPr lang="en-US" dirty="0"/>
              <a:t>(CO2)</a:t>
            </a:r>
            <a:r>
              <a:rPr lang="fa-IR" dirty="0"/>
              <a:t> و آب را به وسیله واکنش های فتوسنتز به انواع مواد حیاتی از قبیل گلولز ، نشاسته ، چربی ها و پروتئین تبدیل می کنند . در ساختمان این مواد انرژی به صورت انرژی پتانسیل شیمیایی در اتصال کربن – کربن ذخیره می شود </a:t>
            </a:r>
            <a:r>
              <a:rPr lang="fa-IR" dirty="0" smtClean="0"/>
              <a:t>.</a:t>
            </a:r>
          </a:p>
          <a:p>
            <a:pPr algn="just" rtl="1"/>
            <a:endParaRPr lang="fa-IR" dirty="0" smtClean="0"/>
          </a:p>
          <a:p>
            <a:pPr algn="just" rtl="1"/>
            <a:r>
              <a:rPr lang="fa-IR" dirty="0"/>
              <a:t>جانداران </a:t>
            </a:r>
            <a:r>
              <a:rPr lang="fa-IR" dirty="0">
                <a:solidFill>
                  <a:srgbClr val="FF0000"/>
                </a:solidFill>
              </a:rPr>
              <a:t>هتروتروف</a:t>
            </a:r>
            <a:r>
              <a:rPr lang="fa-IR" dirty="0"/>
              <a:t>، مانند انسان برای به دست آوردن انرژی عکس عمل فتوسنتز را انجام داده و انرژی پتانسیل شیمیایی موجود بین اتم های کربن مواد غذایی را آزاد ساخته و به مصرف متابولیسم سلولی خود می رسانند . متابولیسم عبارت است از تمام اعمال و واکنش های بیوشیمیایی که در سلول ها جهت سوخت و ساز انجام می گیرد که شامل کاتابولیسم (سوخت) و آنابولیسم (ساخت) باشد . </a:t>
            </a:r>
            <a:endParaRPr lang="fa-IR" dirty="0" smtClean="0"/>
          </a:p>
          <a:p>
            <a:pPr algn="just" rtl="1"/>
            <a:endParaRPr lang="en-US" dirty="0"/>
          </a:p>
        </p:txBody>
      </p:sp>
    </p:spTree>
    <p:extLst>
      <p:ext uri="{BB962C8B-B14F-4D97-AF65-F5344CB8AC3E}">
        <p14:creationId xmlns:p14="http://schemas.microsoft.com/office/powerpoint/2010/main" val="53266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789" y="309093"/>
            <a:ext cx="11951594" cy="6400800"/>
          </a:xfrm>
        </p:spPr>
        <p:txBody>
          <a:bodyPr>
            <a:normAutofit fontScale="92500" lnSpcReduction="10000"/>
          </a:bodyPr>
          <a:lstStyle/>
          <a:p>
            <a:pPr algn="just" rtl="1"/>
            <a:r>
              <a:rPr lang="fa-IR" b="1" dirty="0"/>
              <a:t>اکسیداسیون سلولی </a:t>
            </a:r>
            <a:endParaRPr lang="en-US" dirty="0"/>
          </a:p>
          <a:p>
            <a:pPr algn="just" rtl="1"/>
            <a:r>
              <a:rPr lang="fa-IR" dirty="0"/>
              <a:t>اکسیداسیون سلولی به دو صورت انجام می گیرد : </a:t>
            </a:r>
            <a:endParaRPr lang="en-US" dirty="0"/>
          </a:p>
          <a:p>
            <a:pPr algn="just" rtl="1"/>
            <a:r>
              <a:rPr lang="fa-IR" dirty="0"/>
              <a:t>الف) اکسیداسیون های هوازی                  ب) اکسیداسیون های بی </a:t>
            </a:r>
            <a:r>
              <a:rPr lang="fa-IR" dirty="0" smtClean="0"/>
              <a:t>هوازی</a:t>
            </a:r>
          </a:p>
          <a:p>
            <a:pPr algn="just" rtl="1"/>
            <a:endParaRPr lang="en-US" dirty="0"/>
          </a:p>
          <a:p>
            <a:pPr algn="just" rtl="1">
              <a:lnSpc>
                <a:spcPct val="150000"/>
              </a:lnSpc>
            </a:pPr>
            <a:r>
              <a:rPr lang="fa-IR" dirty="0"/>
              <a:t>در اکسیداسیون های بی هوازی </a:t>
            </a:r>
            <a:r>
              <a:rPr lang="en-US" dirty="0"/>
              <a:t>(anaerobic)</a:t>
            </a:r>
            <a:r>
              <a:rPr lang="fa-IR" dirty="0"/>
              <a:t> مواد انرژی زا با از دست دادن هیدروژن (دهیدروژناسیون) اکسید شده و تولید انرژی می کنند . مانند تولید الکل از کلوگز توسط مخمرها تبدیل گلوکز به الکل در این گونه اکسیداسیون ها ، اکسیژن نقشی ندارد و جانداران غیرهوازی از این راه کسب انرژی می کنند . جانداران هوازی علاوه بر این که از طریق هیدروژناسیون ترکیبات انرژی زا را اکسید می کنند ، قادرند مواد ساده تر را نیز با صرف اکسیژن </a:t>
            </a:r>
            <a:r>
              <a:rPr lang="en-US" dirty="0"/>
              <a:t>(O2)</a:t>
            </a:r>
            <a:r>
              <a:rPr lang="fa-IR" dirty="0"/>
              <a:t> و تبادلات الکترونی تجزیه نموده و انرژی بیشتری به دست آورند . در اکسیداسیون های هوازی ، هیدروژن های تولید شده از واکنش های هیدروناسیون طی مراحلی با اکسیژن ترکیب و تبدیل به آب شده و </a:t>
            </a:r>
            <a:r>
              <a:rPr lang="en-US" dirty="0"/>
              <a:t>ATP</a:t>
            </a:r>
            <a:r>
              <a:rPr lang="fa-IR" dirty="0"/>
              <a:t> (انرژی) تولید می کند . به این عمل دخالت اکسیژن ، تنفس سلولی می گویند . تنفس سلولی در میتوکندری سلول انجام می گیرد . </a:t>
            </a:r>
            <a:endParaRPr lang="en-US" dirty="0"/>
          </a:p>
        </p:txBody>
      </p:sp>
    </p:spTree>
    <p:extLst>
      <p:ext uri="{BB962C8B-B14F-4D97-AF65-F5344CB8AC3E}">
        <p14:creationId xmlns:p14="http://schemas.microsoft.com/office/powerpoint/2010/main" val="141825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309093"/>
            <a:ext cx="11256135" cy="6284890"/>
          </a:xfrm>
        </p:spPr>
        <p:txBody>
          <a:bodyPr>
            <a:normAutofit fontScale="92500" lnSpcReduction="10000"/>
          </a:bodyPr>
          <a:lstStyle/>
          <a:p>
            <a:pPr algn="just" rtl="1">
              <a:lnSpc>
                <a:spcPct val="150000"/>
              </a:lnSpc>
            </a:pPr>
            <a:r>
              <a:rPr lang="fa-IR" dirty="0" smtClean="0"/>
              <a:t>در </a:t>
            </a:r>
            <a:r>
              <a:rPr lang="fa-IR" dirty="0"/>
              <a:t>واکنش های اکسیداسیون هوازی </a:t>
            </a:r>
            <a:r>
              <a:rPr lang="fa-IR" dirty="0">
                <a:solidFill>
                  <a:srgbClr val="FF0000"/>
                </a:solidFill>
              </a:rPr>
              <a:t>گیرنده نهایی الکترون </a:t>
            </a:r>
            <a:r>
              <a:rPr lang="fa-IR" dirty="0"/>
              <a:t>، مولکول های </a:t>
            </a:r>
            <a:r>
              <a:rPr lang="fa-IR" dirty="0">
                <a:solidFill>
                  <a:srgbClr val="FF0000"/>
                </a:solidFill>
              </a:rPr>
              <a:t>اکسیژن</a:t>
            </a:r>
            <a:r>
              <a:rPr lang="fa-IR" dirty="0"/>
              <a:t> است ، ولی باید در نظر داشت که در این الکترون ها مستقیما از جسم اکسید شونده به اکسیژه منتقل نمی شود بلکه به کمک چندین حاصل مخصوص </a:t>
            </a:r>
            <a:r>
              <a:rPr lang="fa-IR" dirty="0" smtClean="0"/>
              <a:t>مانند </a:t>
            </a:r>
            <a:r>
              <a:rPr lang="en-US" dirty="0">
                <a:solidFill>
                  <a:srgbClr val="FF0000"/>
                </a:solidFill>
              </a:rPr>
              <a:t>NAD , NADP , FAD</a:t>
            </a:r>
            <a:r>
              <a:rPr lang="fa-IR" dirty="0">
                <a:solidFill>
                  <a:srgbClr val="FF0000"/>
                </a:solidFill>
              </a:rPr>
              <a:t> </a:t>
            </a:r>
            <a:r>
              <a:rPr lang="fa-IR" dirty="0"/>
              <a:t>این عمل انجام می گیرد . پس از طی این زنجیره (زنجیره انتقال الکترون) ، الکترون به اکسیژن منتقل می شود . در زنجیره، انتقال الکترون در نتیجه جریان الکترون ها ، </a:t>
            </a:r>
            <a:r>
              <a:rPr lang="en-US" dirty="0"/>
              <a:t>ATP</a:t>
            </a:r>
            <a:r>
              <a:rPr lang="fa-IR" dirty="0"/>
              <a:t> سنتز می شود . چون </a:t>
            </a:r>
            <a:r>
              <a:rPr lang="en-US" dirty="0"/>
              <a:t>ATP</a:t>
            </a:r>
            <a:r>
              <a:rPr lang="fa-IR" dirty="0"/>
              <a:t> از فسفریله شدن </a:t>
            </a:r>
            <a:r>
              <a:rPr lang="en-US" dirty="0"/>
              <a:t>ADP</a:t>
            </a:r>
            <a:r>
              <a:rPr lang="fa-IR" dirty="0"/>
              <a:t> بدست می آید ، این پدیده را فسفرسلاسیون اکسیداتیو می گویند . فسفریلاسیون اکسیداتیو منبع اصلی تولید انرژی در نزد جانداران هوازی است . </a:t>
            </a:r>
            <a:endParaRPr lang="en-US" dirty="0"/>
          </a:p>
          <a:p>
            <a:pPr algn="just" rtl="1">
              <a:lnSpc>
                <a:spcPct val="150000"/>
              </a:lnSpc>
            </a:pPr>
            <a:endParaRPr lang="fa-IR" dirty="0" smtClean="0"/>
          </a:p>
          <a:p>
            <a:pPr algn="just" rtl="1">
              <a:lnSpc>
                <a:spcPct val="150000"/>
              </a:lnSpc>
            </a:pPr>
            <a:r>
              <a:rPr lang="fa-IR" dirty="0" smtClean="0"/>
              <a:t>الکترون </a:t>
            </a:r>
            <a:r>
              <a:rPr lang="fa-IR" dirty="0"/>
              <a:t>هایی که در زنجیره تنفسی به اکسیژن منتقل می شوند و </a:t>
            </a:r>
            <a:r>
              <a:rPr lang="en-US" dirty="0"/>
              <a:t>ATP</a:t>
            </a:r>
            <a:r>
              <a:rPr lang="fa-IR" dirty="0"/>
              <a:t> تولید می کنند از چرخه کربس تامین می شوند . سیکل کربس آخرین مرحله سوخت قندها ، پروتئین ها و چربی هاست</a:t>
            </a:r>
            <a:r>
              <a:rPr lang="fa-IR" dirty="0" smtClean="0"/>
              <a:t>.</a:t>
            </a:r>
            <a:endParaRPr lang="en-US" dirty="0"/>
          </a:p>
        </p:txBody>
      </p:sp>
    </p:spTree>
    <p:extLst>
      <p:ext uri="{BB962C8B-B14F-4D97-AF65-F5344CB8AC3E}">
        <p14:creationId xmlns:p14="http://schemas.microsoft.com/office/powerpoint/2010/main" val="1982091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309093"/>
            <a:ext cx="11256135" cy="6284890"/>
          </a:xfrm>
        </p:spPr>
        <p:txBody>
          <a:bodyPr>
            <a:normAutofit fontScale="92500"/>
          </a:bodyPr>
          <a:lstStyle/>
          <a:p>
            <a:pPr algn="just" rtl="1">
              <a:lnSpc>
                <a:spcPct val="150000"/>
              </a:lnSpc>
            </a:pPr>
            <a:r>
              <a:rPr lang="fa-IR" b="1" dirty="0"/>
              <a:t>اکسیداسیون قندها </a:t>
            </a:r>
            <a:endParaRPr lang="en-US" dirty="0"/>
          </a:p>
          <a:p>
            <a:pPr algn="just" rtl="1">
              <a:lnSpc>
                <a:spcPct val="150000"/>
              </a:lnSpc>
            </a:pPr>
            <a:r>
              <a:rPr lang="fa-IR" dirty="0"/>
              <a:t>قسمت اعظم (58 تا 85 درصد) مواد رژیم غذایی انسان را قندها تشکیل می دهند . منوساکاریدها به راحتی در روده ها جذب می شوند ولی پلی ساکاریدها و الیگوساکاریدها در اثر اعمال فیزیولوژیک دستگاه گوارش طی مراحل مختلف هیدرولیز شده و تبدیل به منوساکارید می شوند و سپس جذب می گردند . نشاسته تحت اثر آنزیم آمیلاز بزاق (پتیالین) و آمیلاز لوزوالمعده ، هیدرولیز شده به مالتوز تبدیل می شوند . در روده مالتوز تحت اثر آنزیم مالتاز به دو مولکول گلوکز شکسته می شود . ساکاروز (شکر معمولی) تحت اثر ساکاراز به کلوگز و فورکتوز تبدیل می گردد و لاکتوز (قند شیر) در اثر آنزیم لاکتاز به گلوکز و گالاکتوز تبدیل می شوند . برای ورود به گلوکز به داخل تمام سلول های بدن وجود هورمون انسولین لازم است ، به جز سلول های مغز و کبد که گلوکز مستقیما وارد آنها می شود و برای این کار هورمون انسولین ضروری نیست . </a:t>
            </a:r>
            <a:endParaRPr lang="en-US" dirty="0"/>
          </a:p>
        </p:txBody>
      </p:sp>
    </p:spTree>
    <p:extLst>
      <p:ext uri="{BB962C8B-B14F-4D97-AF65-F5344CB8AC3E}">
        <p14:creationId xmlns:p14="http://schemas.microsoft.com/office/powerpoint/2010/main" val="3781636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309093"/>
            <a:ext cx="11256135" cy="6284890"/>
          </a:xfrm>
        </p:spPr>
        <p:txBody>
          <a:bodyPr>
            <a:normAutofit fontScale="92500" lnSpcReduction="10000"/>
          </a:bodyPr>
          <a:lstStyle/>
          <a:p>
            <a:pPr algn="just" rtl="1">
              <a:lnSpc>
                <a:spcPct val="150000"/>
              </a:lnSpc>
            </a:pPr>
            <a:r>
              <a:rPr lang="fa-IR" dirty="0"/>
              <a:t>چگونگی سوختن گلوکز در سلول ها </a:t>
            </a:r>
            <a:endParaRPr lang="fa-IR" dirty="0" smtClean="0"/>
          </a:p>
          <a:p>
            <a:pPr algn="just" rtl="1">
              <a:lnSpc>
                <a:spcPct val="150000"/>
              </a:lnSpc>
            </a:pPr>
            <a:endParaRPr lang="fa-IR" dirty="0"/>
          </a:p>
          <a:p>
            <a:pPr algn="just" rtl="1">
              <a:lnSpc>
                <a:spcPct val="150000"/>
              </a:lnSpc>
            </a:pPr>
            <a:endParaRPr lang="en-US" dirty="0"/>
          </a:p>
          <a:p>
            <a:pPr algn="just" rtl="1">
              <a:lnSpc>
                <a:spcPct val="150000"/>
              </a:lnSpc>
            </a:pPr>
            <a:r>
              <a:rPr lang="fa-IR" dirty="0"/>
              <a:t>گلوکز پس از ورود به سلول در دو مرحله می سوزد . در مرحله اول گلوکز طی یک سری واکنس های پی در پی تبدیل به اسید پیروویک و اسیدلاکتیک می شود که این مرحله را گلیکولیز یا اکسیداسیون بی هوازی می گویند . </a:t>
            </a:r>
            <a:endParaRPr lang="fa-IR" dirty="0" smtClean="0"/>
          </a:p>
          <a:p>
            <a:pPr algn="just" rtl="1">
              <a:lnSpc>
                <a:spcPct val="150000"/>
              </a:lnSpc>
            </a:pPr>
            <a:endParaRPr lang="en-US" dirty="0"/>
          </a:p>
          <a:p>
            <a:pPr algn="just" rtl="1">
              <a:lnSpc>
                <a:spcPct val="150000"/>
              </a:lnSpc>
            </a:pPr>
            <a:r>
              <a:rPr lang="fa-IR" dirty="0"/>
              <a:t>در مسیر گلیکولیز مقدار انرژی تولید شده کم است . در مرحله دوم (اکسیداسیون هوازی) سلول برای تولید انرژی بیشتر ، اسیدپیروویک را در یک سری واکنش های بیوشیمیایی (سیکل کربس) شرکت داده و آن را تبدیل به </a:t>
            </a:r>
            <a:r>
              <a:rPr lang="en-US" dirty="0"/>
              <a:t>CO</a:t>
            </a:r>
            <a:r>
              <a:rPr lang="en-US" baseline="-25000" dirty="0"/>
              <a:t>2</a:t>
            </a:r>
            <a:r>
              <a:rPr lang="fa-IR" dirty="0"/>
              <a:t> و آب و انرژی </a:t>
            </a:r>
            <a:r>
              <a:rPr lang="en-US" dirty="0"/>
              <a:t>(ATP)</a:t>
            </a:r>
            <a:r>
              <a:rPr lang="fa-IR" dirty="0"/>
              <a:t> می کند . </a:t>
            </a:r>
            <a:endParaRPr lang="en-US" dirty="0"/>
          </a:p>
        </p:txBody>
      </p:sp>
    </p:spTree>
    <p:extLst>
      <p:ext uri="{BB962C8B-B14F-4D97-AF65-F5344CB8AC3E}">
        <p14:creationId xmlns:p14="http://schemas.microsoft.com/office/powerpoint/2010/main" val="26947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309093"/>
            <a:ext cx="11256135" cy="6284890"/>
          </a:xfrm>
        </p:spPr>
        <p:txBody>
          <a:bodyPr/>
          <a:lstStyle/>
          <a:p>
            <a:pPr algn="just" rtl="1"/>
            <a:r>
              <a:rPr lang="fa-IR" dirty="0">
                <a:solidFill>
                  <a:srgbClr val="FF0000"/>
                </a:solidFill>
              </a:rPr>
              <a:t>گلیکولیز</a:t>
            </a:r>
            <a:r>
              <a:rPr lang="fa-IR" dirty="0"/>
              <a:t> : گلوکز در جریان خون و سایر مایعات برون سلولی ، آزاد بوده و شارژ (بار) الکتریکی ندارد ، بنابراین به راحتی به کمک انسولین وارد سلول می شوند . </a:t>
            </a:r>
            <a:endParaRPr lang="en-US" dirty="0"/>
          </a:p>
          <a:p>
            <a:pPr algn="just" rtl="1"/>
            <a:r>
              <a:rPr lang="fa-IR" dirty="0"/>
              <a:t>گلوکز پس از وارد شدن به سلول به مصرف یک مولکول </a:t>
            </a:r>
            <a:r>
              <a:rPr lang="en-US" dirty="0"/>
              <a:t>ATP</a:t>
            </a:r>
            <a:r>
              <a:rPr lang="fa-IR" dirty="0"/>
              <a:t> به گلوکز 6 فسفات طی واکنش دیگری به فروکتوز  6- فسفات تبدیل می شود که این جسم نیز با مصرف یک مولکول </a:t>
            </a:r>
            <a:r>
              <a:rPr lang="en-US" dirty="0"/>
              <a:t>ATP</a:t>
            </a:r>
            <a:r>
              <a:rPr lang="fa-IR" dirty="0"/>
              <a:t> دیگر به فروکتوز 1 و 6- دی فسفات تبدیل می گردد . </a:t>
            </a:r>
            <a:endParaRPr lang="en-US" dirty="0"/>
          </a:p>
          <a:p>
            <a:pPr algn="just" rtl="1"/>
            <a:r>
              <a:rPr lang="fa-IR" dirty="0"/>
              <a:t>فروکتوز 1 و 6- دی فسفات به دو جسم سه کربنه تبدیل شده و طی چند واکنش انرژی زا به اسیدپیروویک می کنند ، گلیکولیز نامیده می شود . </a:t>
            </a:r>
            <a:endParaRPr lang="en-US" dirty="0"/>
          </a:p>
          <a:p>
            <a:pPr algn="just" rtl="1"/>
            <a:r>
              <a:rPr lang="fa-IR" dirty="0"/>
              <a:t>(اسید پیروویک) 2 →→→ فروکتوز 1 و 6- دی فسفات → فروکتوز 6- فسفات→ گلوکز </a:t>
            </a:r>
            <a:endParaRPr lang="fa-IR" dirty="0" smtClean="0"/>
          </a:p>
          <a:p>
            <a:pPr algn="just" rtl="1"/>
            <a:r>
              <a:rPr lang="fa-IR" dirty="0"/>
              <a:t>واکنش های مسیر گلیکولیز در سیتوپلاسم سلول انجام می گیرند . در کبد تمام واکنش های راه گلیکولیز دو طرفه است ولی در عضلات تمام واکنش ها دوطرفه نیست . اسیدلاکتیک تولید شده در ماهیچه برای تبدیل شدن به گلوکز باسیتی از طریق جریان خون به کبد رفته و در آنجا به گلوکز تبدیل می گردد . </a:t>
            </a:r>
            <a:endParaRPr lang="en-US" dirty="0"/>
          </a:p>
          <a:p>
            <a:pPr algn="just" rtl="1"/>
            <a:r>
              <a:rPr lang="fa-IR" dirty="0"/>
              <a:t>در راه گلیکولیز از تبدیل هر مولکول گلوکز به اسیدپیروویک هت </a:t>
            </a:r>
            <a:r>
              <a:rPr lang="en-US" dirty="0"/>
              <a:t>ATP</a:t>
            </a:r>
            <a:r>
              <a:rPr lang="fa-IR" dirty="0"/>
              <a:t> تولید می شود ، اما از تبدیل هر مولکول گلوکز به اسیدلاکتیک دو </a:t>
            </a:r>
            <a:r>
              <a:rPr lang="en-US" dirty="0"/>
              <a:t>ATP</a:t>
            </a:r>
            <a:r>
              <a:rPr lang="fa-IR" dirty="0"/>
              <a:t> بدست می آید . </a:t>
            </a:r>
            <a:endParaRPr lang="en-US" dirty="0"/>
          </a:p>
        </p:txBody>
      </p:sp>
    </p:spTree>
    <p:extLst>
      <p:ext uri="{BB962C8B-B14F-4D97-AF65-F5344CB8AC3E}">
        <p14:creationId xmlns:p14="http://schemas.microsoft.com/office/powerpoint/2010/main" val="1116878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309093"/>
            <a:ext cx="11256135" cy="6284890"/>
          </a:xfrm>
        </p:spPr>
        <p:txBody>
          <a:bodyPr>
            <a:normAutofit fontScale="92500" lnSpcReduction="10000"/>
          </a:bodyPr>
          <a:lstStyle/>
          <a:p>
            <a:pPr algn="just" rtl="1">
              <a:lnSpc>
                <a:spcPct val="150000"/>
              </a:lnSpc>
            </a:pPr>
            <a:r>
              <a:rPr lang="fa-IR" dirty="0" smtClean="0"/>
              <a:t>چرخه کربس</a:t>
            </a:r>
          </a:p>
          <a:p>
            <a:pPr algn="just" rtl="1">
              <a:lnSpc>
                <a:spcPct val="150000"/>
              </a:lnSpc>
            </a:pPr>
            <a:endParaRPr lang="en-US" dirty="0"/>
          </a:p>
          <a:p>
            <a:pPr algn="just" rtl="1">
              <a:lnSpc>
                <a:spcPct val="150000"/>
              </a:lnSpc>
            </a:pPr>
            <a:r>
              <a:rPr lang="fa-IR" dirty="0"/>
              <a:t>پس از آن که گلوکز در سیتوپلاسم طی واکنش های گلیکولیز به دو مولکول اسیدپیروویک تبدیل شد ، اسیدپیروویک حاصل برای تولید انرژی بیشتر وارد میتوکندری ها می شود و در حضور </a:t>
            </a:r>
            <a:r>
              <a:rPr lang="en-US" dirty="0">
                <a:solidFill>
                  <a:srgbClr val="FF0000"/>
                </a:solidFill>
              </a:rPr>
              <a:t>Mg2+</a:t>
            </a:r>
            <a:r>
              <a:rPr lang="fa-IR" dirty="0">
                <a:solidFill>
                  <a:srgbClr val="FF0000"/>
                </a:solidFill>
              </a:rPr>
              <a:t> ویتامین </a:t>
            </a:r>
            <a:r>
              <a:rPr lang="en-US" dirty="0">
                <a:solidFill>
                  <a:srgbClr val="FF0000"/>
                </a:solidFill>
              </a:rPr>
              <a:t>B</a:t>
            </a:r>
            <a:r>
              <a:rPr lang="en-US" baseline="-25000" dirty="0">
                <a:solidFill>
                  <a:srgbClr val="FF0000"/>
                </a:solidFill>
              </a:rPr>
              <a:t>1</a:t>
            </a:r>
            <a:r>
              <a:rPr lang="fa-IR" dirty="0">
                <a:solidFill>
                  <a:srgbClr val="FF0000"/>
                </a:solidFill>
              </a:rPr>
              <a:t> ، </a:t>
            </a:r>
            <a:r>
              <a:rPr lang="en-US" dirty="0">
                <a:solidFill>
                  <a:srgbClr val="FF0000"/>
                </a:solidFill>
              </a:rPr>
              <a:t>NAD</a:t>
            </a:r>
            <a:r>
              <a:rPr lang="fa-IR" dirty="0">
                <a:solidFill>
                  <a:srgbClr val="FF0000"/>
                </a:solidFill>
              </a:rPr>
              <a:t> و اسیدلیپوئیک</a:t>
            </a:r>
            <a:r>
              <a:rPr lang="fa-IR" dirty="0"/>
              <a:t> با از دست دادن یک مولکول </a:t>
            </a:r>
            <a:r>
              <a:rPr lang="en-US" dirty="0"/>
              <a:t>CO</a:t>
            </a:r>
            <a:r>
              <a:rPr lang="en-US" baseline="-25000" dirty="0"/>
              <a:t>2</a:t>
            </a:r>
            <a:r>
              <a:rPr lang="fa-IR" dirty="0"/>
              <a:t> به کوآنزیم </a:t>
            </a:r>
            <a:r>
              <a:rPr lang="en-US" dirty="0"/>
              <a:t>A</a:t>
            </a:r>
            <a:r>
              <a:rPr lang="fa-IR" dirty="0"/>
              <a:t>تبدیل می شود . استیل کوآنزیم </a:t>
            </a:r>
            <a:r>
              <a:rPr lang="en-US" dirty="0"/>
              <a:t>A</a:t>
            </a:r>
            <a:r>
              <a:rPr lang="fa-IR" dirty="0"/>
              <a:t> وارد یک سری واکنش های بیوشیمیایی به نام دوره یا سیکل کربس می گردد . طی سیکل کربس اسیدسیپروویک به </a:t>
            </a:r>
            <a:r>
              <a:rPr lang="en-US" dirty="0"/>
              <a:t>CO</a:t>
            </a:r>
            <a:r>
              <a:rPr lang="en-US" baseline="-25000" dirty="0"/>
              <a:t>2</a:t>
            </a:r>
            <a:r>
              <a:rPr lang="fa-IR" dirty="0"/>
              <a:t> و هیدروژن تبدیل می گردد . </a:t>
            </a:r>
            <a:endParaRPr lang="fa-IR" dirty="0" smtClean="0"/>
          </a:p>
          <a:p>
            <a:pPr algn="just" rtl="1">
              <a:lnSpc>
                <a:spcPct val="150000"/>
              </a:lnSpc>
            </a:pPr>
            <a:endParaRPr lang="fa-IR" dirty="0"/>
          </a:p>
          <a:p>
            <a:pPr algn="just" rtl="1">
              <a:lnSpc>
                <a:spcPct val="150000"/>
              </a:lnSpc>
            </a:pPr>
            <a:r>
              <a:rPr lang="fa-IR" dirty="0"/>
              <a:t>هیدروژن های بدست آمده از سیکل کربس در زنجیره تنفسی ، آب و انرژش </a:t>
            </a:r>
            <a:r>
              <a:rPr lang="en-US" dirty="0"/>
              <a:t>(ATP)</a:t>
            </a:r>
            <a:r>
              <a:rPr lang="fa-IR" dirty="0"/>
              <a:t> تولید می نمایند . به ازای هر </a:t>
            </a:r>
            <a:r>
              <a:rPr lang="en-US" dirty="0"/>
              <a:t>(2H)</a:t>
            </a:r>
            <a:r>
              <a:rPr lang="fa-IR" dirty="0"/>
              <a:t> در زنجیره تنفسی </a:t>
            </a:r>
            <a:r>
              <a:rPr lang="en-US" dirty="0"/>
              <a:t>3ATP</a:t>
            </a:r>
            <a:r>
              <a:rPr lang="fa-IR" dirty="0"/>
              <a:t> ساخته می شود . </a:t>
            </a:r>
            <a:endParaRPr lang="en-US" dirty="0"/>
          </a:p>
        </p:txBody>
      </p:sp>
    </p:spTree>
    <p:extLst>
      <p:ext uri="{BB962C8B-B14F-4D97-AF65-F5344CB8AC3E}">
        <p14:creationId xmlns:p14="http://schemas.microsoft.com/office/powerpoint/2010/main" val="403384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9" y="154546"/>
            <a:ext cx="11694016" cy="6465195"/>
          </a:xfrm>
        </p:spPr>
        <p:txBody>
          <a:bodyPr>
            <a:normAutofit fontScale="77500" lnSpcReduction="20000"/>
          </a:bodyPr>
          <a:lstStyle/>
          <a:p>
            <a:pPr algn="just" rtl="1"/>
            <a:r>
              <a:rPr lang="fa-IR" dirty="0"/>
              <a:t>انرژی حاصل از مسیر</a:t>
            </a:r>
            <a:r>
              <a:rPr lang="fa-IR" dirty="0">
                <a:solidFill>
                  <a:srgbClr val="FF0000"/>
                </a:solidFill>
              </a:rPr>
              <a:t> گلیکولیز </a:t>
            </a:r>
            <a:r>
              <a:rPr lang="fa-IR" dirty="0"/>
              <a:t>و </a:t>
            </a:r>
            <a:r>
              <a:rPr lang="fa-IR" dirty="0">
                <a:solidFill>
                  <a:srgbClr val="FF0000"/>
                </a:solidFill>
              </a:rPr>
              <a:t>سیکل </a:t>
            </a:r>
            <a:r>
              <a:rPr lang="fa-IR" dirty="0" smtClean="0">
                <a:solidFill>
                  <a:srgbClr val="FF0000"/>
                </a:solidFill>
              </a:rPr>
              <a:t>کربس</a:t>
            </a:r>
          </a:p>
          <a:p>
            <a:pPr algn="just" rtl="1"/>
            <a:endParaRPr lang="en-US" dirty="0"/>
          </a:p>
          <a:p>
            <a:pPr algn="just" rtl="1">
              <a:lnSpc>
                <a:spcPct val="160000"/>
              </a:lnSpc>
            </a:pPr>
            <a:r>
              <a:rPr lang="fa-IR" dirty="0"/>
              <a:t>در مسیر گلیکولیز از تبدیل یک مولکول گوکز به دو مولکول پیرووات (اسید پیروویک) تعداد 8 مولکول </a:t>
            </a:r>
            <a:r>
              <a:rPr lang="en-US" dirty="0"/>
              <a:t>ATP</a:t>
            </a:r>
            <a:r>
              <a:rPr lang="fa-IR" dirty="0"/>
              <a:t> تولید می شود . ولی همچنان چه برحسب شرایط و احتیاج بدن (کمبود اکسیژن و انقباض عضلانی) پیرووات تشکیل شده به جای سوختن در سیلک کربس به اسیدلاکتیک (لاکتات) تبدیل شود ، شش مولکول </a:t>
            </a:r>
            <a:r>
              <a:rPr lang="en-US" dirty="0"/>
              <a:t>ATP </a:t>
            </a:r>
            <a:r>
              <a:rPr lang="fa-IR" dirty="0"/>
              <a:t>مصرف می شود . در نتیجه سوختن هر مولکول گلوکز در مسیر گلیکولز با شرایط یاد شده ، 2 مولکول </a:t>
            </a:r>
            <a:r>
              <a:rPr lang="en-US" dirty="0"/>
              <a:t>ATP</a:t>
            </a:r>
            <a:r>
              <a:rPr lang="fa-IR" dirty="0"/>
              <a:t> بدست می آید . به این ترتیب از هر مولکول گلوکز تا تشکیل اسیدلاکتیک 2 مولکول </a:t>
            </a:r>
            <a:r>
              <a:rPr lang="en-US" dirty="0"/>
              <a:t>ATP</a:t>
            </a:r>
            <a:r>
              <a:rPr lang="fa-IR" dirty="0"/>
              <a:t> تشکیل می شود . </a:t>
            </a:r>
            <a:endParaRPr lang="fa-IR" dirty="0" smtClean="0"/>
          </a:p>
          <a:p>
            <a:pPr algn="just" rtl="1">
              <a:lnSpc>
                <a:spcPct val="160000"/>
              </a:lnSpc>
            </a:pPr>
            <a:endParaRPr lang="fa-IR" dirty="0"/>
          </a:p>
          <a:p>
            <a:pPr algn="just" rtl="1">
              <a:lnSpc>
                <a:spcPct val="160000"/>
              </a:lnSpc>
            </a:pPr>
            <a:endParaRPr lang="en-US" dirty="0"/>
          </a:p>
          <a:p>
            <a:pPr algn="just" rtl="1">
              <a:lnSpc>
                <a:spcPct val="160000"/>
              </a:lnSpc>
            </a:pPr>
            <a:r>
              <a:rPr lang="fa-IR" dirty="0"/>
              <a:t>دو مولکول پیرووات حاصل از گلیکولیز در سیکل کربس سوخته و 30 مولکول </a:t>
            </a:r>
            <a:r>
              <a:rPr lang="en-US" dirty="0"/>
              <a:t>ATP</a:t>
            </a:r>
            <a:r>
              <a:rPr lang="fa-IR" dirty="0"/>
              <a:t> (15×2) تولید می کند . که در مجموع </a:t>
            </a:r>
            <a:r>
              <a:rPr lang="en-US" dirty="0"/>
              <a:t>ATP</a:t>
            </a:r>
            <a:r>
              <a:rPr lang="fa-IR" dirty="0"/>
              <a:t> های حاصل از سوخت یک مولکول گلوکز در راه گلیکولز و سیلک کربس 38 مولکول (8+30) می شود . گلوکز حاصل از گلیکوژن ذخیره بدن به علت آن که یک مولکول </a:t>
            </a:r>
            <a:r>
              <a:rPr lang="en-US" dirty="0"/>
              <a:t>ATP</a:t>
            </a:r>
            <a:r>
              <a:rPr lang="fa-IR" dirty="0"/>
              <a:t> کمتر مصرف می کند . جمعاً در راه گلیکولیز و سیکل کربس </a:t>
            </a:r>
            <a:r>
              <a:rPr lang="en-US" dirty="0"/>
              <a:t>ATP39</a:t>
            </a:r>
            <a:r>
              <a:rPr lang="fa-IR" dirty="0"/>
              <a:t> تولید می نماید . </a:t>
            </a:r>
            <a:endParaRPr lang="en-US" dirty="0"/>
          </a:p>
          <a:p>
            <a:pPr algn="just" rtl="1"/>
            <a:endParaRPr lang="en-US" dirty="0"/>
          </a:p>
        </p:txBody>
      </p:sp>
    </p:spTree>
    <p:extLst>
      <p:ext uri="{BB962C8B-B14F-4D97-AF65-F5344CB8AC3E}">
        <p14:creationId xmlns:p14="http://schemas.microsoft.com/office/powerpoint/2010/main" val="2266735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1754</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بیوانرژی  در این مبحث چگونگی دریافت انرژی ، ذخیره و مصرف آن توسط سلول ، مورد مطالعه قرار میگیرد . توانایی انجام کار انرژی نامیده می شود . تمام تظاهران حیاتی ماننده تنفس ، تفکر ، گردش خون ، کارهای عضلانی ، ساخته شدن سلول ها و تولید مثل در اثر مصرف انرژی انجام می گیرد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اکسیداسیون چربیها </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بیوانرژی  در این مبحث چگونگی دریافت انرژی ، ذخیره و مصرف آن توسط سلول ، مورد مطالعه قرار میگیرد . توانایی انجام کار انرژی نامیده می شود . تمام تظاهران حیاتی ماننده تنفس ، تفکر ، گردش خون ، کارهای عضلانی ، ساخته شدن سلول ها و تولید مثل در اثر مصرف انرژی انجام می گیرد .</dc:title>
  <dc:creator>amoozesh</dc:creator>
  <cp:lastModifiedBy>amoozesh</cp:lastModifiedBy>
  <cp:revision>4</cp:revision>
  <dcterms:created xsi:type="dcterms:W3CDTF">2020-04-04T05:25:57Z</dcterms:created>
  <dcterms:modified xsi:type="dcterms:W3CDTF">2020-04-04T05:51:51Z</dcterms:modified>
</cp:coreProperties>
</file>